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notesMasterIdLst>
    <p:notesMasterId r:id="rId40"/>
  </p:notesMasterIdLst>
  <p:sldIdLst>
    <p:sldId id="256" r:id="rId2"/>
    <p:sldId id="284" r:id="rId3"/>
    <p:sldId id="314" r:id="rId4"/>
    <p:sldId id="302" r:id="rId5"/>
    <p:sldId id="374" r:id="rId6"/>
    <p:sldId id="303" r:id="rId7"/>
    <p:sldId id="311" r:id="rId8"/>
    <p:sldId id="382" r:id="rId9"/>
    <p:sldId id="1703" r:id="rId10"/>
    <p:sldId id="281" r:id="rId11"/>
    <p:sldId id="313" r:id="rId12"/>
    <p:sldId id="390" r:id="rId13"/>
    <p:sldId id="1704" r:id="rId14"/>
    <p:sldId id="408" r:id="rId15"/>
    <p:sldId id="288" r:id="rId16"/>
    <p:sldId id="1707" r:id="rId17"/>
    <p:sldId id="400" r:id="rId18"/>
    <p:sldId id="1711" r:id="rId19"/>
    <p:sldId id="1709" r:id="rId20"/>
    <p:sldId id="1708" r:id="rId21"/>
    <p:sldId id="1712" r:id="rId22"/>
    <p:sldId id="1710" r:id="rId23"/>
    <p:sldId id="1713" r:id="rId24"/>
    <p:sldId id="1714" r:id="rId25"/>
    <p:sldId id="369" r:id="rId26"/>
    <p:sldId id="412" r:id="rId27"/>
    <p:sldId id="411" r:id="rId28"/>
    <p:sldId id="305" r:id="rId29"/>
    <p:sldId id="1706" r:id="rId30"/>
    <p:sldId id="332" r:id="rId31"/>
    <p:sldId id="1705" r:id="rId32"/>
    <p:sldId id="410" r:id="rId33"/>
    <p:sldId id="401" r:id="rId34"/>
    <p:sldId id="396" r:id="rId35"/>
    <p:sldId id="387" r:id="rId36"/>
    <p:sldId id="381" r:id="rId37"/>
    <p:sldId id="371" r:id="rId38"/>
    <p:sldId id="357"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Elliott" initials="RE" lastIdx="9" clrIdx="0">
    <p:extLst>
      <p:ext uri="{19B8F6BF-5375-455C-9EA6-DF929625EA0E}">
        <p15:presenceInfo xmlns:p15="http://schemas.microsoft.com/office/powerpoint/2012/main" userId="S::robert.elliott@strath.ac.uk::3b22fc13-25c1-47da-b7f3-0f2581ed4a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92"/>
    <p:restoredTop sz="91545"/>
  </p:normalViewPr>
  <p:slideViewPr>
    <p:cSldViewPr snapToGrid="0" snapToObjects="1">
      <p:cViewPr varScale="1">
        <p:scale>
          <a:sx n="119" d="100"/>
          <a:sy n="119" d="100"/>
        </p:scale>
        <p:origin x="280"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A139C2-C4B3-F243-9186-A52D4A852EC5}" type="datetimeFigureOut">
              <a:rPr lang="en-US" smtClean="0"/>
              <a:t>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1A8C70-C148-204C-81D7-AFFB3229881A}" type="slidenum">
              <a:rPr lang="en-US" smtClean="0"/>
              <a:t>‹#›</a:t>
            </a:fld>
            <a:endParaRPr lang="en-US"/>
          </a:p>
        </p:txBody>
      </p:sp>
    </p:spTree>
    <p:extLst>
      <p:ext uri="{BB962C8B-B14F-4D97-AF65-F5344CB8AC3E}">
        <p14:creationId xmlns:p14="http://schemas.microsoft.com/office/powerpoint/2010/main" val="4011844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A8C70-C148-204C-81D7-AFFB3229881A}" type="slidenum">
              <a:rPr lang="en-US" smtClean="0"/>
              <a:t>5</a:t>
            </a:fld>
            <a:endParaRPr lang="en-US"/>
          </a:p>
        </p:txBody>
      </p:sp>
    </p:spTree>
    <p:extLst>
      <p:ext uri="{BB962C8B-B14F-4D97-AF65-F5344CB8AC3E}">
        <p14:creationId xmlns:p14="http://schemas.microsoft.com/office/powerpoint/2010/main" val="1916850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1A8C70-C148-204C-81D7-AFFB3229881A}" type="slidenum">
              <a:rPr lang="en-US" smtClean="0"/>
              <a:t>7</a:t>
            </a:fld>
            <a:endParaRPr lang="en-US"/>
          </a:p>
        </p:txBody>
      </p:sp>
    </p:spTree>
    <p:extLst>
      <p:ext uri="{BB962C8B-B14F-4D97-AF65-F5344CB8AC3E}">
        <p14:creationId xmlns:p14="http://schemas.microsoft.com/office/powerpoint/2010/main" val="646283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A8C70-C148-204C-81D7-AFFB3229881A}" type="slidenum">
              <a:rPr lang="en-US" smtClean="0"/>
              <a:t>17</a:t>
            </a:fld>
            <a:endParaRPr lang="en-US"/>
          </a:p>
        </p:txBody>
      </p:sp>
    </p:spTree>
    <p:extLst>
      <p:ext uri="{BB962C8B-B14F-4D97-AF65-F5344CB8AC3E}">
        <p14:creationId xmlns:p14="http://schemas.microsoft.com/office/powerpoint/2010/main" val="602399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1A8C70-C148-204C-81D7-AFFB3229881A}" type="slidenum">
              <a:rPr lang="en-US" smtClean="0"/>
              <a:t>28</a:t>
            </a:fld>
            <a:endParaRPr lang="en-US"/>
          </a:p>
        </p:txBody>
      </p:sp>
    </p:spTree>
    <p:extLst>
      <p:ext uri="{BB962C8B-B14F-4D97-AF65-F5344CB8AC3E}">
        <p14:creationId xmlns:p14="http://schemas.microsoft.com/office/powerpoint/2010/main" val="1046010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6F715F45-64E9-084B-8C97-FE9D72EF5018}" type="datetimeFigureOut">
              <a:rPr lang="en-GB" smtClean="0"/>
              <a:t>20/07/2024</a:t>
            </a:fld>
            <a:endParaRPr lang="en-GB"/>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GB"/>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50770D24-75C1-8E44-A088-86BD5D249787}" type="slidenum">
              <a:rPr lang="en-GB" smtClean="0"/>
              <a:t>‹#›</a:t>
            </a:fld>
            <a:endParaRPr lang="en-GB"/>
          </a:p>
        </p:txBody>
      </p:sp>
    </p:spTree>
    <p:extLst>
      <p:ext uri="{BB962C8B-B14F-4D97-AF65-F5344CB8AC3E}">
        <p14:creationId xmlns:p14="http://schemas.microsoft.com/office/powerpoint/2010/main" val="3492735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F715F45-64E9-084B-8C97-FE9D72EF5018}" type="datetimeFigureOut">
              <a:rPr lang="en-GB" smtClean="0"/>
              <a:t>20/07/2024</a:t>
            </a:fld>
            <a:endParaRPr lang="en-GB"/>
          </a:p>
        </p:txBody>
      </p:sp>
      <p:sp>
        <p:nvSpPr>
          <p:cNvPr id="6" name="Footer Placeholder 5"/>
          <p:cNvSpPr>
            <a:spLocks noGrp="1"/>
          </p:cNvSpPr>
          <p:nvPr>
            <p:ph type="ftr" sz="quarter" idx="11"/>
          </p:nvPr>
        </p:nvSpPr>
        <p:spPr/>
        <p:txBody>
          <a:bodyPr/>
          <a:lstStyle/>
          <a:p>
            <a:endParaRPr lang="en-GB"/>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1639923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6F715F45-64E9-084B-8C97-FE9D72EF5018}" type="datetimeFigureOut">
              <a:rPr lang="en-GB" smtClean="0"/>
              <a:t>20/07/2024</a:t>
            </a:fld>
            <a:endParaRPr lang="en-GB"/>
          </a:p>
        </p:txBody>
      </p:sp>
      <p:sp>
        <p:nvSpPr>
          <p:cNvPr id="5" name="Footer Placeholder 4"/>
          <p:cNvSpPr>
            <a:spLocks noGrp="1"/>
          </p:cNvSpPr>
          <p:nvPr>
            <p:ph type="ftr" sz="quarter" idx="11"/>
          </p:nvPr>
        </p:nvSpPr>
        <p:spPr/>
        <p:txBody>
          <a:body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2103684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GB"/>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GB"/>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6F715F45-64E9-084B-8C97-FE9D72EF5018}" type="datetimeFigureOut">
              <a:rPr lang="en-GB" smtClean="0"/>
              <a:t>20/07/2024</a:t>
            </a:fld>
            <a:endParaRPr lang="en-GB"/>
          </a:p>
        </p:txBody>
      </p:sp>
      <p:sp>
        <p:nvSpPr>
          <p:cNvPr id="5" name="Footer Placeholder 4"/>
          <p:cNvSpPr>
            <a:spLocks noGrp="1"/>
          </p:cNvSpPr>
          <p:nvPr>
            <p:ph type="ftr" sz="quarter" idx="11"/>
          </p:nvPr>
        </p:nvSpPr>
        <p:spPr/>
        <p:txBody>
          <a:bodyPr/>
          <a:lstStyle/>
          <a:p>
            <a:endParaRPr lang="en-GB"/>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576427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F715F45-64E9-084B-8C97-FE9D72EF5018}" type="datetimeFigureOut">
              <a:rPr lang="en-GB" smtClean="0"/>
              <a:t>20/07/2024</a:t>
            </a:fld>
            <a:endParaRPr lang="en-GB"/>
          </a:p>
        </p:txBody>
      </p:sp>
      <p:sp>
        <p:nvSpPr>
          <p:cNvPr id="5" name="Footer Placeholder 4"/>
          <p:cNvSpPr>
            <a:spLocks noGrp="1"/>
          </p:cNvSpPr>
          <p:nvPr>
            <p:ph type="ftr" sz="quarter" idx="11"/>
          </p:nvPr>
        </p:nvSpPr>
        <p:spPr/>
        <p:txBody>
          <a:bodyPr/>
          <a:lstStyle/>
          <a:p>
            <a:endParaRPr lang="en-GB"/>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916901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F715F45-64E9-084B-8C97-FE9D72EF5018}" type="datetimeFigureOut">
              <a:rPr lang="en-GB" smtClean="0"/>
              <a:t>20/07/2024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3002072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F715F45-64E9-084B-8C97-FE9D72EF5018}" type="datetimeFigureOut">
              <a:rPr lang="en-GB" smtClean="0"/>
              <a:t>20/07/2024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3367259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F715F45-64E9-084B-8C97-FE9D72EF5018}" type="datetimeFigureOut">
              <a:rPr lang="en-GB" smtClean="0"/>
              <a:t>20/07/2024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27005412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F715F45-64E9-084B-8C97-FE9D72EF5018}" type="datetimeFigureOut">
              <a:rPr lang="en-GB" smtClean="0"/>
              <a:t>20/07/2024</a:t>
            </a:fld>
            <a:endParaRPr lang="en-GB"/>
          </a:p>
        </p:txBody>
      </p:sp>
      <p:sp>
        <p:nvSpPr>
          <p:cNvPr id="5" name="Footer Placeholder 4"/>
          <p:cNvSpPr>
            <a:spLocks noGrp="1"/>
          </p:cNvSpPr>
          <p:nvPr>
            <p:ph type="ftr" sz="quarter" idx="11"/>
          </p:nvPr>
        </p:nvSpPr>
        <p:spPr/>
        <p:txBody>
          <a:bodyPr/>
          <a:lstStyle/>
          <a:p>
            <a:endParaRPr lang="en-GB"/>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3446281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F715F45-64E9-084B-8C97-FE9D72EF5018}" type="datetimeFigureOut">
              <a:rPr lang="en-GB" smtClean="0"/>
              <a:t>20/07/2024</a:t>
            </a:fld>
            <a:endParaRPr lang="en-GB"/>
          </a:p>
        </p:txBody>
      </p:sp>
      <p:sp>
        <p:nvSpPr>
          <p:cNvPr id="5" name="Footer Placeholder 4"/>
          <p:cNvSpPr>
            <a:spLocks noGrp="1"/>
          </p:cNvSpPr>
          <p:nvPr>
            <p:ph type="ftr" sz="quarter" idx="11"/>
          </p:nvPr>
        </p:nvSpPr>
        <p:spPr/>
        <p:txBody>
          <a:bodyPr/>
          <a:lstStyle>
            <a:lvl1pPr>
              <a:defRPr sz="1000" b="1"/>
            </a:lvl1pPr>
          </a:lstStyle>
          <a:p>
            <a:endParaRPr lang="en-GB"/>
          </a:p>
        </p:txBody>
      </p:sp>
      <p:sp>
        <p:nvSpPr>
          <p:cNvPr id="6" name="Slide Number Placeholder 5"/>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3956762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F715F45-64E9-084B-8C97-FE9D72EF5018}" type="datetimeFigureOut">
              <a:rPr lang="en-GB" smtClean="0"/>
              <a:t>20/07/2024</a:t>
            </a:fld>
            <a:endParaRPr lang="en-GB"/>
          </a:p>
        </p:txBody>
      </p:sp>
      <p:sp>
        <p:nvSpPr>
          <p:cNvPr id="5" name="Footer Placeholder 4"/>
          <p:cNvSpPr>
            <a:spLocks noGrp="1"/>
          </p:cNvSpPr>
          <p:nvPr>
            <p:ph type="ftr" sz="quarter" idx="11"/>
          </p:nvPr>
        </p:nvSpPr>
        <p:spPr/>
        <p:txBody>
          <a:bodyPr/>
          <a:lstStyle>
            <a:lvl1pPr>
              <a:defRPr sz="1000" b="1"/>
            </a:lvl1pPr>
          </a:lstStyle>
          <a:p>
            <a:endParaRPr lang="en-GB"/>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361144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F715F45-64E9-084B-8C97-FE9D72EF5018}" type="datetimeFigureOut">
              <a:rPr lang="en-GB" smtClean="0"/>
              <a:t>20/07/2024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2524964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F715F45-64E9-084B-8C97-FE9D72EF5018}" type="datetimeFigureOut">
              <a:rPr lang="en-GB" smtClean="0"/>
              <a:t>20/07/2024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3857156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F715F45-64E9-084B-8C97-FE9D72EF5018}" type="datetimeFigureOut">
              <a:rPr lang="en-GB" smtClean="0"/>
              <a:t>20/07/2024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1374731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715F45-64E9-084B-8C97-FE9D72EF5018}" type="datetimeFigureOut">
              <a:rPr lang="en-GB" smtClean="0"/>
              <a:t>20/07/2024</a:t>
            </a:fld>
            <a:endParaRPr lang="en-GB"/>
          </a:p>
        </p:txBody>
      </p:sp>
      <p:sp>
        <p:nvSpPr>
          <p:cNvPr id="3" name="Footer Placeholder 2"/>
          <p:cNvSpPr>
            <a:spLocks noGrp="1"/>
          </p:cNvSpPr>
          <p:nvPr>
            <p:ph type="ftr" sz="quarter" idx="11"/>
          </p:nvPr>
        </p:nvSpPr>
        <p:spPr/>
        <p:txBody>
          <a:bodyPr/>
          <a:lstStyle/>
          <a:p>
            <a:endParaRPr lang="en-GB"/>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2594794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F715F45-64E9-084B-8C97-FE9D72EF5018}" type="datetimeFigureOut">
              <a:rPr lang="en-GB" smtClean="0"/>
              <a:t>20/07/2024</a:t>
            </a:fld>
            <a:endParaRPr lang="en-GB"/>
          </a:p>
        </p:txBody>
      </p:sp>
      <p:sp>
        <p:nvSpPr>
          <p:cNvPr id="6" name="Footer Placeholder 5"/>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649212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F715F45-64E9-084B-8C97-FE9D72EF5018}" type="datetimeFigureOut">
              <a:rPr lang="en-GB" smtClean="0"/>
              <a:t>20/07/2024</a:t>
            </a:fld>
            <a:endParaRPr lang="en-GB"/>
          </a:p>
        </p:txBody>
      </p:sp>
      <p:sp>
        <p:nvSpPr>
          <p:cNvPr id="6" name="Footer Placeholder 5"/>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0770D24-75C1-8E44-A088-86BD5D249787}" type="slidenum">
              <a:rPr lang="en-GB" smtClean="0"/>
              <a:t>‹#›</a:t>
            </a:fld>
            <a:endParaRPr lang="en-GB"/>
          </a:p>
        </p:txBody>
      </p:sp>
    </p:spTree>
    <p:extLst>
      <p:ext uri="{BB962C8B-B14F-4D97-AF65-F5344CB8AC3E}">
        <p14:creationId xmlns:p14="http://schemas.microsoft.com/office/powerpoint/2010/main" val="3089522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6F715F45-64E9-084B-8C97-FE9D72EF5018}" type="datetimeFigureOut">
              <a:rPr lang="en-GB" smtClean="0"/>
              <a:t>20/07/2024</a:t>
            </a:fld>
            <a:endParaRPr lang="en-GB"/>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GB"/>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50770D24-75C1-8E44-A088-86BD5D249787}" type="slidenum">
              <a:rPr lang="en-GB" smtClean="0"/>
              <a:t>‹#›</a:t>
            </a:fld>
            <a:endParaRPr lang="en-GB"/>
          </a:p>
        </p:txBody>
      </p:sp>
    </p:spTree>
    <p:extLst>
      <p:ext uri="{BB962C8B-B14F-4D97-AF65-F5344CB8AC3E}">
        <p14:creationId xmlns:p14="http://schemas.microsoft.com/office/powerpoint/2010/main" val="108352206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emilyhmcardle@hotmail.com" TargetMode="External"/><Relationship Id="rId2" Type="http://schemas.openxmlformats.org/officeDocument/2006/relationships/hyperlink" Target="mailto:Eduarda.eft.nets@gmail.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eftsocal.com/so/00Ob8TM8v/c?w=vsnopSs8s3ZJu_9zm8lh5H6gDXg5QQYHKa4U9s8FBm0.eyJ1IjoiaHR0cHM6Ly93d3cuZWZ0c29jYWwuY29tL3JzdnBmb3JlZnRzdXBwb3J0Z3JvdXAiLCJyIjoiOTIzMjc1NDUtOTZjMS00NjE5LThlYjAtOGMyNzM5ODVhMjcyIiwibSI6Im1haWwiLCJjIjoiMDBhNzAxZmYtNGM4ZC00ZGVjLTk3YjQtNWY1NDA4NTJmZGM5In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seft.org/page-18287" TargetMode="External"/><Relationship Id="rId2" Type="http://schemas.openxmlformats.org/officeDocument/2006/relationships/hyperlink" Target="https://www.emotionfocused.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eft-scotland.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eft-scotland.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eftsocal.com/contact" TargetMode="External"/><Relationship Id="rId2" Type="http://schemas.openxmlformats.org/officeDocument/2006/relationships/hyperlink" Target="http://www.eft-scotland.org/?page_id=5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July 2024 Scottish EFT Network Meeting, </a:t>
            </a:r>
            <a:br>
              <a:rPr lang="en-GB" dirty="0"/>
            </a:br>
            <a:r>
              <a:rPr lang="en-GB" dirty="0"/>
              <a:t>Sunday, 21 July 2024</a:t>
            </a:r>
          </a:p>
        </p:txBody>
      </p:sp>
      <p:sp>
        <p:nvSpPr>
          <p:cNvPr id="3" name="Subtitle 2"/>
          <p:cNvSpPr>
            <a:spLocks noGrp="1"/>
          </p:cNvSpPr>
          <p:nvPr>
            <p:ph type="subTitle" idx="1"/>
          </p:nvPr>
        </p:nvSpPr>
        <p:spPr/>
        <p:txBody>
          <a:bodyPr>
            <a:normAutofit fontScale="92500" lnSpcReduction="10000"/>
          </a:bodyPr>
          <a:lstStyle/>
          <a:p>
            <a:r>
              <a:rPr lang="en-GB" sz="2400" b="1" dirty="0"/>
              <a:t>Scottish Institute</a:t>
            </a:r>
          </a:p>
          <a:p>
            <a:r>
              <a:rPr lang="en-GB" sz="2400" b="1" dirty="0"/>
              <a:t>for Emotion-Focused Therapy</a:t>
            </a:r>
          </a:p>
        </p:txBody>
      </p:sp>
    </p:spTree>
    <p:extLst>
      <p:ext uri="{BB962C8B-B14F-4D97-AF65-F5344CB8AC3E}">
        <p14:creationId xmlns:p14="http://schemas.microsoft.com/office/powerpoint/2010/main" val="1321202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24E35-CC22-8046-B030-265376A4C960}"/>
              </a:ext>
            </a:extLst>
          </p:cNvPr>
          <p:cNvSpPr>
            <a:spLocks noGrp="1"/>
          </p:cNvSpPr>
          <p:nvPr>
            <p:ph type="title"/>
          </p:nvPr>
        </p:nvSpPr>
        <p:spPr/>
        <p:txBody>
          <a:bodyPr/>
          <a:lstStyle/>
          <a:p>
            <a:r>
              <a:rPr lang="en-US" b="1" dirty="0"/>
              <a:t>Other UK-based Local EFT Groups</a:t>
            </a:r>
          </a:p>
        </p:txBody>
      </p:sp>
      <p:sp>
        <p:nvSpPr>
          <p:cNvPr id="3" name="Content Placeholder 2">
            <a:extLst>
              <a:ext uri="{FF2B5EF4-FFF2-40B4-BE49-F238E27FC236}">
                <a16:creationId xmlns:a16="http://schemas.microsoft.com/office/drawing/2014/main" id="{E17B51F7-0E5F-D24D-B961-76C36D024A83}"/>
              </a:ext>
            </a:extLst>
          </p:cNvPr>
          <p:cNvSpPr>
            <a:spLocks noGrp="1"/>
          </p:cNvSpPr>
          <p:nvPr>
            <p:ph idx="1"/>
          </p:nvPr>
        </p:nvSpPr>
        <p:spPr>
          <a:xfrm>
            <a:off x="1154954" y="2430049"/>
            <a:ext cx="10805398" cy="4161251"/>
          </a:xfrm>
        </p:spPr>
        <p:txBody>
          <a:bodyPr>
            <a:normAutofit fontScale="92500"/>
          </a:bodyPr>
          <a:lstStyle/>
          <a:p>
            <a:r>
              <a:rPr lang="en-US" sz="2400" b="1" dirty="0"/>
              <a:t>Greater Manchester</a:t>
            </a:r>
            <a:r>
              <a:rPr lang="en-US" sz="2400" dirty="0"/>
              <a:t>: Judy James coordinates</a:t>
            </a:r>
          </a:p>
          <a:p>
            <a:pPr lvl="1"/>
            <a:r>
              <a:rPr lang="en-US" sz="2000" dirty="0"/>
              <a:t>Back to in person</a:t>
            </a:r>
          </a:p>
          <a:p>
            <a:pPr lvl="1"/>
            <a:r>
              <a:rPr lang="en-GB" sz="1900" dirty="0">
                <a:effectLst/>
              </a:rPr>
              <a:t> Next meeting: </a:t>
            </a:r>
            <a:r>
              <a:rPr lang="en-GB" sz="1900" dirty="0"/>
              <a:t>12 Oct 2024; Neurodiversity in general &amp; EFT</a:t>
            </a:r>
            <a:endParaRPr lang="en-GB" sz="1900" dirty="0">
              <a:effectLst/>
            </a:endParaRPr>
          </a:p>
          <a:p>
            <a:pPr lvl="1"/>
            <a:r>
              <a:rPr lang="en-US" sz="2000" dirty="0"/>
              <a:t>Contact Judy if interested or for more info: </a:t>
            </a:r>
            <a:r>
              <a:rPr lang="en-US" sz="2000" dirty="0" err="1"/>
              <a:t>judyjamesconsulting@gmail.com</a:t>
            </a:r>
            <a:r>
              <a:rPr lang="en-US" sz="2000" dirty="0"/>
              <a:t> </a:t>
            </a:r>
          </a:p>
          <a:p>
            <a:r>
              <a:rPr lang="en-US" sz="2600" b="1" dirty="0"/>
              <a:t>Edinburgh EFT Network Practice </a:t>
            </a:r>
            <a:r>
              <a:rPr lang="en-US" sz="2600" dirty="0"/>
              <a:t>(currently on hiatus; planning restart soon, online, based in Scotland but not restricted to Scotland): Peer-led/all welcome: </a:t>
            </a:r>
            <a:r>
              <a:rPr lang="en-GB" sz="2600" dirty="0"/>
              <a:t> </a:t>
            </a:r>
            <a:r>
              <a:rPr lang="en-US" sz="2600" dirty="0" err="1"/>
              <a:t>Eduarda</a:t>
            </a:r>
            <a:r>
              <a:rPr lang="en-US" sz="2600" dirty="0"/>
              <a:t> &amp; Emily facilitating, with support</a:t>
            </a:r>
          </a:p>
          <a:p>
            <a:pPr lvl="1"/>
            <a:r>
              <a:rPr lang="en-US" sz="2000" dirty="0"/>
              <a:t>Next: Stay tuned!</a:t>
            </a:r>
          </a:p>
          <a:p>
            <a:pPr lvl="1"/>
            <a:r>
              <a:rPr lang="en-US" sz="2000" dirty="0"/>
              <a:t>Topic: ??</a:t>
            </a:r>
          </a:p>
          <a:p>
            <a:pPr lvl="1"/>
            <a:r>
              <a:rPr lang="en-US" sz="2000" dirty="0"/>
              <a:t>contact </a:t>
            </a:r>
            <a:r>
              <a:rPr lang="en-US" sz="2000" dirty="0" err="1"/>
              <a:t>Eduarda</a:t>
            </a:r>
            <a:r>
              <a:rPr lang="en-US" sz="2000" dirty="0"/>
              <a:t>: </a:t>
            </a:r>
            <a:r>
              <a:rPr lang="en-US" sz="2000" dirty="0">
                <a:hlinkClick r:id="rId2"/>
              </a:rPr>
              <a:t>Eduarda.eft.nets@gmail.com</a:t>
            </a:r>
            <a:r>
              <a:rPr lang="en-US" sz="2000" dirty="0"/>
              <a:t> or </a:t>
            </a:r>
            <a:r>
              <a:rPr lang="en-US" sz="2000" dirty="0">
                <a:hlinkClick r:id="rId3"/>
              </a:rPr>
              <a:t>emilyhmcardle@hotmail.com</a:t>
            </a:r>
            <a:r>
              <a:rPr lang="en-US" sz="2000" dirty="0"/>
              <a:t> </a:t>
            </a:r>
          </a:p>
        </p:txBody>
      </p:sp>
    </p:spTree>
    <p:extLst>
      <p:ext uri="{BB962C8B-B14F-4D97-AF65-F5344CB8AC3E}">
        <p14:creationId xmlns:p14="http://schemas.microsoft.com/office/powerpoint/2010/main" val="3448709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24E35-CC22-8046-B030-265376A4C960}"/>
              </a:ext>
            </a:extLst>
          </p:cNvPr>
          <p:cNvSpPr>
            <a:spLocks noGrp="1"/>
          </p:cNvSpPr>
          <p:nvPr>
            <p:ph type="title"/>
          </p:nvPr>
        </p:nvSpPr>
        <p:spPr/>
        <p:txBody>
          <a:bodyPr/>
          <a:lstStyle/>
          <a:p>
            <a:r>
              <a:rPr lang="en-US" b="1" dirty="0"/>
              <a:t>Other Local EFT Groups</a:t>
            </a:r>
          </a:p>
        </p:txBody>
      </p:sp>
      <p:sp>
        <p:nvSpPr>
          <p:cNvPr id="3" name="Content Placeholder 2">
            <a:extLst>
              <a:ext uri="{FF2B5EF4-FFF2-40B4-BE49-F238E27FC236}">
                <a16:creationId xmlns:a16="http://schemas.microsoft.com/office/drawing/2014/main" id="{E17B51F7-0E5F-D24D-B961-76C36D024A83}"/>
              </a:ext>
            </a:extLst>
          </p:cNvPr>
          <p:cNvSpPr>
            <a:spLocks noGrp="1"/>
          </p:cNvSpPr>
          <p:nvPr>
            <p:ph idx="1"/>
          </p:nvPr>
        </p:nvSpPr>
        <p:spPr>
          <a:xfrm>
            <a:off x="1047378" y="2431377"/>
            <a:ext cx="10805398" cy="3846068"/>
          </a:xfrm>
        </p:spPr>
        <p:txBody>
          <a:bodyPr>
            <a:normAutofit fontScale="92500" lnSpcReduction="20000"/>
          </a:bodyPr>
          <a:lstStyle/>
          <a:p>
            <a:pPr marL="0" marR="0">
              <a:lnSpc>
                <a:spcPct val="110000"/>
              </a:lnSpc>
              <a:spcBef>
                <a:spcPts val="0"/>
              </a:spcBef>
              <a:spcAft>
                <a:spcPts val="0"/>
              </a:spcAft>
            </a:pPr>
            <a:r>
              <a:rPr lang="en-GB" sz="2800" b="1" i="0" u="sng" strike="noStrike" dirty="0">
                <a:solidFill>
                  <a:srgbClr val="2FB9E1"/>
                </a:solidFill>
                <a:effectLst/>
                <a:hlinkClick r:id="rId2"/>
              </a:rPr>
              <a:t>EFT Institute of Southern California</a:t>
            </a:r>
          </a:p>
          <a:p>
            <a:pPr marL="0" marR="0">
              <a:lnSpc>
                <a:spcPct val="110000"/>
              </a:lnSpc>
              <a:spcBef>
                <a:spcPts val="0"/>
              </a:spcBef>
              <a:spcAft>
                <a:spcPts val="0"/>
              </a:spcAft>
            </a:pPr>
            <a:r>
              <a:rPr lang="en-GB" sz="2800" i="0" u="sng" strike="noStrike" dirty="0">
                <a:solidFill>
                  <a:srgbClr val="2FB9E1"/>
                </a:solidFill>
                <a:effectLst/>
                <a:hlinkClick r:id="rId2"/>
              </a:rPr>
              <a:t>Emotion Focused Therapy Support Group Monthly Gathering</a:t>
            </a:r>
            <a:r>
              <a:rPr lang="en-GB" sz="2800" i="0" dirty="0">
                <a:solidFill>
                  <a:srgbClr val="000000"/>
                </a:solidFill>
                <a:effectLst/>
              </a:rPr>
              <a:t> (Free)</a:t>
            </a:r>
          </a:p>
          <a:p>
            <a:pPr marL="400050" lvl="1">
              <a:lnSpc>
                <a:spcPct val="110000"/>
              </a:lnSpc>
              <a:spcBef>
                <a:spcPts val="0"/>
              </a:spcBef>
            </a:pPr>
            <a:r>
              <a:rPr lang="en-GB" sz="2600" i="0" dirty="0">
                <a:solidFill>
                  <a:srgbClr val="000000"/>
                </a:solidFill>
                <a:effectLst/>
              </a:rPr>
              <a:t>Sunday </a:t>
            </a:r>
            <a:r>
              <a:rPr lang="en-GB" sz="2600" dirty="0">
                <a:solidFill>
                  <a:srgbClr val="000000"/>
                </a:solidFill>
              </a:rPr>
              <a:t>28 July</a:t>
            </a:r>
            <a:r>
              <a:rPr lang="en-GB" sz="2600" i="0" dirty="0">
                <a:solidFill>
                  <a:srgbClr val="000000"/>
                </a:solidFill>
                <a:effectLst/>
              </a:rPr>
              <a:t>, 2024, 10:00 AM to 12PM PDT on Zoom</a:t>
            </a:r>
          </a:p>
          <a:p>
            <a:r>
              <a:rPr lang="en-US" altLang="en-US" sz="2800" dirty="0"/>
              <a:t>Brief talk about the theory and practice of EFT</a:t>
            </a:r>
          </a:p>
          <a:p>
            <a:r>
              <a:rPr lang="en-US" altLang="en-US" sz="2800" dirty="0"/>
              <a:t>Watch an EFT session and comment on the theory and skills used in the session </a:t>
            </a:r>
          </a:p>
          <a:p>
            <a:r>
              <a:rPr lang="en-US" altLang="en-US" sz="2400" dirty="0"/>
              <a:t>RSVP to https://</a:t>
            </a:r>
            <a:r>
              <a:rPr lang="en-US" altLang="en-US" sz="2400" dirty="0" err="1"/>
              <a:t>www.eftsocal.com</a:t>
            </a:r>
            <a:r>
              <a:rPr lang="en-US" altLang="en-US" sz="2400" dirty="0"/>
              <a:t>/</a:t>
            </a:r>
            <a:r>
              <a:rPr lang="en-US" altLang="en-US" sz="2400" dirty="0" err="1"/>
              <a:t>rsvpforeftsupportgroup</a:t>
            </a:r>
            <a:r>
              <a:rPr lang="en-US" altLang="en-US" sz="2400" dirty="0"/>
              <a:t> </a:t>
            </a:r>
          </a:p>
          <a:p>
            <a:r>
              <a:rPr lang="en-GB" sz="2600" i="0" dirty="0">
                <a:solidFill>
                  <a:srgbClr val="A22506"/>
                </a:solidFill>
                <a:effectLst/>
              </a:rPr>
              <a:t>Open to all mental health clinicians with or without any EFT training</a:t>
            </a:r>
            <a:endParaRPr lang="en-GB" sz="2600" i="0" dirty="0">
              <a:solidFill>
                <a:srgbClr val="000000"/>
              </a:solidFill>
              <a:effectLst/>
            </a:endParaRPr>
          </a:p>
        </p:txBody>
      </p:sp>
    </p:spTree>
    <p:extLst>
      <p:ext uri="{BB962C8B-B14F-4D97-AF65-F5344CB8AC3E}">
        <p14:creationId xmlns:p14="http://schemas.microsoft.com/office/powerpoint/2010/main" val="2951524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1FC78-3E5A-5894-925E-F786702C0FF4}"/>
              </a:ext>
            </a:extLst>
          </p:cNvPr>
          <p:cNvSpPr>
            <a:spLocks noGrp="1"/>
          </p:cNvSpPr>
          <p:nvPr>
            <p:ph type="title"/>
          </p:nvPr>
        </p:nvSpPr>
        <p:spPr/>
        <p:txBody>
          <a:bodyPr/>
          <a:lstStyle/>
          <a:p>
            <a:r>
              <a:rPr lang="en-GB" b="1" dirty="0"/>
              <a:t>Other General EFT Resources</a:t>
            </a:r>
          </a:p>
        </p:txBody>
      </p:sp>
      <p:sp>
        <p:nvSpPr>
          <p:cNvPr id="3" name="Content Placeholder 2">
            <a:extLst>
              <a:ext uri="{FF2B5EF4-FFF2-40B4-BE49-F238E27FC236}">
                <a16:creationId xmlns:a16="http://schemas.microsoft.com/office/drawing/2014/main" id="{764F8246-605C-AB2C-FC77-57E884F9D461}"/>
              </a:ext>
            </a:extLst>
          </p:cNvPr>
          <p:cNvSpPr>
            <a:spLocks noGrp="1"/>
          </p:cNvSpPr>
          <p:nvPr>
            <p:ph idx="1"/>
          </p:nvPr>
        </p:nvSpPr>
        <p:spPr>
          <a:xfrm>
            <a:off x="1154954" y="2603499"/>
            <a:ext cx="8825659" cy="4076999"/>
          </a:xfrm>
        </p:spPr>
        <p:txBody>
          <a:bodyPr>
            <a:normAutofit/>
          </a:bodyPr>
          <a:lstStyle/>
          <a:p>
            <a:r>
              <a:rPr lang="en-GB" sz="2600" b="1" dirty="0"/>
              <a:t>ISEFT Quarterly Meetings</a:t>
            </a:r>
          </a:p>
          <a:p>
            <a:pPr lvl="1"/>
            <a:r>
              <a:rPr lang="en-GB" sz="2200" b="1" dirty="0"/>
              <a:t>Previous:  Monday 17 June 2024: Les Greenberg (recording available)</a:t>
            </a:r>
          </a:p>
          <a:p>
            <a:pPr lvl="1"/>
            <a:r>
              <a:rPr lang="en-GB" sz="2200" b="1" dirty="0"/>
              <a:t>Next: Tues 3 </a:t>
            </a:r>
            <a:r>
              <a:rPr lang="en-GB" sz="2200" b="1"/>
              <a:t>Sept 2024</a:t>
            </a:r>
            <a:endParaRPr lang="en-GB" sz="2200" b="1" dirty="0"/>
          </a:p>
          <a:p>
            <a:pPr lvl="1"/>
            <a:endParaRPr lang="en-GB" sz="2200" b="1" dirty="0"/>
          </a:p>
          <a:p>
            <a:endParaRPr lang="en-GB" sz="2200" b="1" dirty="0"/>
          </a:p>
        </p:txBody>
      </p:sp>
    </p:spTree>
    <p:extLst>
      <p:ext uri="{BB962C8B-B14F-4D97-AF65-F5344CB8AC3E}">
        <p14:creationId xmlns:p14="http://schemas.microsoft.com/office/powerpoint/2010/main" val="1725260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1FC78-3E5A-5894-925E-F786702C0FF4}"/>
              </a:ext>
            </a:extLst>
          </p:cNvPr>
          <p:cNvSpPr>
            <a:spLocks noGrp="1"/>
          </p:cNvSpPr>
          <p:nvPr>
            <p:ph type="title"/>
          </p:nvPr>
        </p:nvSpPr>
        <p:spPr/>
        <p:txBody>
          <a:bodyPr/>
          <a:lstStyle/>
          <a:p>
            <a:r>
              <a:rPr lang="en-GB" b="1" dirty="0"/>
              <a:t>Other General EFT Resources</a:t>
            </a:r>
          </a:p>
        </p:txBody>
      </p:sp>
      <p:sp>
        <p:nvSpPr>
          <p:cNvPr id="3" name="Content Placeholder 2">
            <a:extLst>
              <a:ext uri="{FF2B5EF4-FFF2-40B4-BE49-F238E27FC236}">
                <a16:creationId xmlns:a16="http://schemas.microsoft.com/office/drawing/2014/main" id="{764F8246-605C-AB2C-FC77-57E884F9D461}"/>
              </a:ext>
            </a:extLst>
          </p:cNvPr>
          <p:cNvSpPr>
            <a:spLocks noGrp="1"/>
          </p:cNvSpPr>
          <p:nvPr>
            <p:ph idx="1"/>
          </p:nvPr>
        </p:nvSpPr>
        <p:spPr>
          <a:xfrm>
            <a:off x="1154954" y="2603499"/>
            <a:ext cx="8825659" cy="4076999"/>
          </a:xfrm>
        </p:spPr>
        <p:txBody>
          <a:bodyPr>
            <a:normAutofit fontScale="77500" lnSpcReduction="20000"/>
          </a:bodyPr>
          <a:lstStyle/>
          <a:p>
            <a:r>
              <a:rPr lang="en-GB" sz="2600" b="1" dirty="0"/>
              <a:t>The Emotion-focused Podcast, with Lou Cooper</a:t>
            </a:r>
            <a:r>
              <a:rPr lang="en-GB" sz="2400" dirty="0"/>
              <a:t>: </a:t>
            </a:r>
          </a:p>
          <a:p>
            <a:pPr lvl="1"/>
            <a:r>
              <a:rPr lang="en-GB" sz="2000" dirty="0"/>
              <a:t>Starting new series (24 episodes already in Series 1)</a:t>
            </a:r>
          </a:p>
          <a:p>
            <a:pPr lvl="1"/>
            <a:r>
              <a:rPr lang="en-GB" sz="2800" dirty="0"/>
              <a:t>Latest episode: Series 2, Episode </a:t>
            </a:r>
            <a:r>
              <a:rPr lang="en-GB" sz="2800" b="1" dirty="0">
                <a:effectLst/>
              </a:rPr>
              <a:t>#5, part 1: Can you see me?, </a:t>
            </a:r>
            <a:r>
              <a:rPr lang="en-GB" sz="2800" dirty="0"/>
              <a:t>with Kurt Renders &amp; Lou Cooper</a:t>
            </a:r>
          </a:p>
          <a:p>
            <a:pPr lvl="1"/>
            <a:r>
              <a:rPr lang="en-GB" sz="2400" dirty="0"/>
              <a:t>Subscribe at: </a:t>
            </a:r>
            <a:r>
              <a:rPr lang="en-GB" sz="2000" dirty="0">
                <a:hlinkClick r:id="rId2"/>
              </a:rPr>
              <a:t>https://www.emotionfocused.com/</a:t>
            </a:r>
            <a:endParaRPr lang="en-GB" sz="2000" dirty="0"/>
          </a:p>
          <a:p>
            <a:r>
              <a:rPr lang="en-GB" sz="2400" b="1" dirty="0">
                <a:effectLst/>
              </a:rPr>
              <a:t>ISEFT Newsletter </a:t>
            </a:r>
            <a:r>
              <a:rPr lang="en-GB" sz="2400" dirty="0">
                <a:effectLst/>
              </a:rPr>
              <a:t>(edite</a:t>
            </a:r>
            <a:r>
              <a:rPr lang="en-GB" sz="2400" dirty="0"/>
              <a:t>d by Sarah Thompson &amp; </a:t>
            </a:r>
            <a:r>
              <a:rPr lang="en-GB" sz="2400" dirty="0" err="1"/>
              <a:t>Ladan</a:t>
            </a:r>
            <a:r>
              <a:rPr lang="en-GB" sz="2400" dirty="0"/>
              <a:t> </a:t>
            </a:r>
            <a:r>
              <a:rPr lang="en-GB" sz="2400" dirty="0" err="1"/>
              <a:t>Safvati</a:t>
            </a:r>
            <a:r>
              <a:rPr lang="en-GB" sz="2400" dirty="0"/>
              <a:t>)</a:t>
            </a:r>
            <a:endParaRPr lang="en-GB" sz="2400" b="1" dirty="0">
              <a:effectLst/>
            </a:endParaRPr>
          </a:p>
          <a:p>
            <a:pPr lvl="1"/>
            <a:r>
              <a:rPr lang="en-GB" sz="2200" b="1" dirty="0">
                <a:effectLst/>
              </a:rPr>
              <a:t>Available at: </a:t>
            </a:r>
            <a:r>
              <a:rPr lang="en-GB" sz="2200" b="1" dirty="0">
                <a:effectLst/>
                <a:hlinkClick r:id="rId3"/>
              </a:rPr>
              <a:t>https://www.iseft.org/page-18287</a:t>
            </a:r>
            <a:endParaRPr lang="en-GB" sz="2200" b="1" dirty="0">
              <a:effectLst/>
            </a:endParaRPr>
          </a:p>
          <a:p>
            <a:pPr lvl="1"/>
            <a:r>
              <a:rPr lang="en-GB" sz="2200" b="1" dirty="0">
                <a:effectLst/>
              </a:rPr>
              <a:t>Latest Issue: #3 (May 2024) full of way more EFT news that I can share here</a:t>
            </a:r>
          </a:p>
          <a:p>
            <a:r>
              <a:rPr lang="en-GB" sz="2400" b="1" dirty="0">
                <a:effectLst/>
              </a:rPr>
              <a:t>EFT SOCAL Newsletter:</a:t>
            </a:r>
          </a:p>
          <a:p>
            <a:pPr lvl="1"/>
            <a:r>
              <a:rPr lang="en-GB" sz="2400" dirty="0"/>
              <a:t>Produced by </a:t>
            </a:r>
            <a:r>
              <a:rPr lang="en-GB" sz="2400" dirty="0" err="1"/>
              <a:t>Ladan</a:t>
            </a:r>
            <a:r>
              <a:rPr lang="en-GB" sz="2400" dirty="0"/>
              <a:t> </a:t>
            </a:r>
            <a:r>
              <a:rPr lang="en-GB" sz="2400" dirty="0" err="1"/>
              <a:t>Safvati</a:t>
            </a:r>
            <a:r>
              <a:rPr lang="en-GB" sz="2400" dirty="0"/>
              <a:t>, EFT Institute of Southern California</a:t>
            </a:r>
          </a:p>
          <a:p>
            <a:pPr lvl="1"/>
            <a:r>
              <a:rPr lang="en-GB" sz="2400" dirty="0"/>
              <a:t>Subscribe at: https://</a:t>
            </a:r>
            <a:r>
              <a:rPr lang="en-GB" sz="2400" dirty="0" err="1"/>
              <a:t>www.eftsocal.com</a:t>
            </a:r>
            <a:r>
              <a:rPr lang="en-GB" sz="2400" dirty="0"/>
              <a:t>/</a:t>
            </a:r>
          </a:p>
        </p:txBody>
      </p:sp>
    </p:spTree>
    <p:extLst>
      <p:ext uri="{BB962C8B-B14F-4D97-AF65-F5344CB8AC3E}">
        <p14:creationId xmlns:p14="http://schemas.microsoft.com/office/powerpoint/2010/main" val="3683361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130F-DA87-7647-A3F1-114DBBE86679}"/>
              </a:ext>
            </a:extLst>
          </p:cNvPr>
          <p:cNvSpPr>
            <a:spLocks noGrp="1"/>
          </p:cNvSpPr>
          <p:nvPr>
            <p:ph type="title"/>
          </p:nvPr>
        </p:nvSpPr>
        <p:spPr>
          <a:xfrm>
            <a:off x="1154954" y="973669"/>
            <a:ext cx="9344510" cy="706964"/>
          </a:xfrm>
        </p:spPr>
        <p:txBody>
          <a:bodyPr/>
          <a:lstStyle/>
          <a:p>
            <a:r>
              <a:rPr lang="en-US" b="1" dirty="0"/>
              <a:t>Upcoming Scottish EFT Network Meetings</a:t>
            </a:r>
          </a:p>
        </p:txBody>
      </p:sp>
      <p:sp>
        <p:nvSpPr>
          <p:cNvPr id="3" name="Content Placeholder 2">
            <a:extLst>
              <a:ext uri="{FF2B5EF4-FFF2-40B4-BE49-F238E27FC236}">
                <a16:creationId xmlns:a16="http://schemas.microsoft.com/office/drawing/2014/main" id="{1DC1445F-4ABD-D14C-8221-37807CA031FC}"/>
              </a:ext>
            </a:extLst>
          </p:cNvPr>
          <p:cNvSpPr>
            <a:spLocks noGrp="1"/>
          </p:cNvSpPr>
          <p:nvPr>
            <p:ph idx="1"/>
          </p:nvPr>
        </p:nvSpPr>
        <p:spPr>
          <a:xfrm>
            <a:off x="1185005" y="2446986"/>
            <a:ext cx="9968453" cy="4411014"/>
          </a:xfrm>
        </p:spPr>
        <p:txBody>
          <a:bodyPr>
            <a:normAutofit/>
          </a:bodyPr>
          <a:lstStyle/>
          <a:p>
            <a:r>
              <a:rPr lang="en-GB" sz="2800" dirty="0">
                <a:effectLst/>
                <a:latin typeface="Times New Roman" panose="02020603050405020304" pitchFamily="18" charset="0"/>
                <a:ea typeface="Times New Roman" panose="02020603050405020304" pitchFamily="18" charset="0"/>
              </a:rPr>
              <a:t>Thursday, </a:t>
            </a:r>
            <a:r>
              <a:rPr lang="en-GB" sz="2800" dirty="0">
                <a:latin typeface="Times New Roman" panose="02020603050405020304" pitchFamily="18" charset="0"/>
                <a:ea typeface="Times New Roman" panose="02020603050405020304" pitchFamily="18" charset="0"/>
              </a:rPr>
              <a:t>3</a:t>
            </a:r>
            <a:r>
              <a:rPr lang="en-GB" sz="2800" dirty="0">
                <a:effectLst/>
                <a:latin typeface="Times New Roman" panose="02020603050405020304" pitchFamily="18" charset="0"/>
                <a:ea typeface="Times New Roman" panose="02020603050405020304" pitchFamily="18" charset="0"/>
              </a:rPr>
              <a:t> Oct 2024: Joanne </a:t>
            </a:r>
            <a:r>
              <a:rPr lang="en-GB" sz="2800" dirty="0" err="1">
                <a:effectLst/>
                <a:latin typeface="Times New Roman" panose="02020603050405020304" pitchFamily="18" charset="0"/>
                <a:ea typeface="Times New Roman" panose="02020603050405020304" pitchFamily="18" charset="0"/>
              </a:rPr>
              <a:t>Dolhanty</a:t>
            </a:r>
            <a:r>
              <a:rPr lang="en-GB" sz="2800" dirty="0">
                <a:effectLst/>
                <a:latin typeface="Times New Roman" panose="02020603050405020304" pitchFamily="18" charset="0"/>
                <a:ea typeface="Times New Roman" panose="02020603050405020304" pitchFamily="18" charset="0"/>
              </a:rPr>
              <a:t>: </a:t>
            </a:r>
            <a:r>
              <a:rPr lang="en-GB" sz="2800" i="1" dirty="0">
                <a:effectLst/>
                <a:latin typeface="Times New Roman" panose="02020603050405020304" pitchFamily="18" charset="0"/>
                <a:ea typeface="Times New Roman" panose="02020603050405020304" pitchFamily="18" charset="0"/>
              </a:rPr>
              <a:t>Emotion Focused Skills Training for Parenting a Child With ADHD </a:t>
            </a:r>
            <a:r>
              <a:rPr lang="en-GB" sz="2800" dirty="0">
                <a:solidFill>
                  <a:schemeClr val="tx1"/>
                </a:solidFill>
                <a:effectLst/>
                <a:latin typeface="Times New Roman" panose="02020603050405020304" pitchFamily="18" charset="0"/>
                <a:ea typeface="Times New Roman" panose="02020603050405020304" pitchFamily="18" charset="0"/>
              </a:rPr>
              <a:t>(Host: Robert)</a:t>
            </a:r>
          </a:p>
          <a:p>
            <a:r>
              <a:rPr lang="en-GB" sz="2800" dirty="0">
                <a:effectLst/>
                <a:latin typeface="Times New Roman" panose="02020603050405020304" pitchFamily="18" charset="0"/>
                <a:ea typeface="Times New Roman" panose="02020603050405020304" pitchFamily="18" charset="0"/>
              </a:rPr>
              <a:t>Sunday, 17 Nov 2024: </a:t>
            </a:r>
            <a:r>
              <a:rPr lang="en-GB" sz="2800" dirty="0">
                <a:latin typeface="Times New Roman" panose="02020603050405020304" pitchFamily="18" charset="0"/>
                <a:ea typeface="Times New Roman" panose="02020603050405020304" pitchFamily="18" charset="0"/>
              </a:rPr>
              <a:t>Les Greenberg, </a:t>
            </a:r>
            <a:r>
              <a:rPr lang="en-GB" sz="2800" i="1" dirty="0">
                <a:latin typeface="Times New Roman" panose="02020603050405020304" pitchFamily="18" charset="0"/>
                <a:ea typeface="Times New Roman" panose="02020603050405020304" pitchFamily="18" charset="0"/>
              </a:rPr>
              <a:t>EFT Over Time, Session 4</a:t>
            </a:r>
            <a:r>
              <a:rPr lang="en-GB" sz="2800" dirty="0">
                <a:latin typeface="Times New Roman" panose="02020603050405020304" pitchFamily="18" charset="0"/>
                <a:ea typeface="Times New Roman" panose="02020603050405020304" pitchFamily="18" charset="0"/>
              </a:rPr>
              <a:t> (with therapist commentary). </a:t>
            </a:r>
            <a:r>
              <a:rPr lang="en-GB" sz="2800" dirty="0">
                <a:effectLst/>
                <a:latin typeface="Times New Roman" panose="02020603050405020304" pitchFamily="18" charset="0"/>
                <a:ea typeface="Times New Roman" panose="02020603050405020304" pitchFamily="18" charset="0"/>
              </a:rPr>
              <a:t>(Host: Robert)</a:t>
            </a:r>
          </a:p>
          <a:p>
            <a:r>
              <a:rPr lang="en-GB" sz="2800" dirty="0">
                <a:effectLst/>
                <a:latin typeface="Times New Roman" panose="02020603050405020304" pitchFamily="18" charset="0"/>
                <a:ea typeface="Times New Roman" panose="02020603050405020304" pitchFamily="18" charset="0"/>
              </a:rPr>
              <a:t>Thursday, 16 Jan 2025 [tentative]:</a:t>
            </a:r>
            <a:r>
              <a:rPr lang="en-GB" sz="2800" dirty="0">
                <a:latin typeface="Times New Roman" panose="02020603050405020304" pitchFamily="18" charset="0"/>
                <a:ea typeface="Times New Roman" panose="02020603050405020304" pitchFamily="18" charset="0"/>
              </a:rPr>
              <a:t>Sandra </a:t>
            </a:r>
            <a:r>
              <a:rPr lang="en-GB" sz="2800" dirty="0" err="1">
                <a:latin typeface="Times New Roman" panose="02020603050405020304" pitchFamily="18" charset="0"/>
                <a:ea typeface="Times New Roman" panose="02020603050405020304" pitchFamily="18" charset="0"/>
              </a:rPr>
              <a:t>Paivio</a:t>
            </a:r>
            <a:r>
              <a:rPr lang="en-GB" sz="2800" dirty="0">
                <a:latin typeface="Times New Roman" panose="02020603050405020304" pitchFamily="18" charset="0"/>
                <a:ea typeface="Times New Roman" panose="02020603050405020304" pitchFamily="18" charset="0"/>
              </a:rPr>
              <a:t>: </a:t>
            </a:r>
            <a:r>
              <a:rPr lang="en-GB" sz="2800" i="1" dirty="0">
                <a:latin typeface="Times New Roman" panose="02020603050405020304" pitchFamily="18" charset="0"/>
                <a:ea typeface="Times New Roman" panose="02020603050405020304" pitchFamily="18" charset="0"/>
              </a:rPr>
              <a:t>Narrative Processes in Emotion-Focused Therapy for Trauma </a:t>
            </a:r>
          </a:p>
          <a:p>
            <a:r>
              <a:rPr lang="en-GB" sz="2800" dirty="0">
                <a:latin typeface="Times New Roman" panose="02020603050405020304" pitchFamily="18" charset="0"/>
                <a:ea typeface="Times New Roman" panose="02020603050405020304" pitchFamily="18" charset="0"/>
              </a:rPr>
              <a:t>Sunday, 16 March 2025 [tentative]: Les Greenberg, </a:t>
            </a:r>
            <a:r>
              <a:rPr lang="en-GB" sz="2800" i="1" dirty="0">
                <a:latin typeface="Times New Roman" panose="02020603050405020304" pitchFamily="18" charset="0"/>
                <a:ea typeface="Times New Roman" panose="02020603050405020304" pitchFamily="18" charset="0"/>
              </a:rPr>
              <a:t>EFT Over Time, Session 5</a:t>
            </a:r>
            <a:r>
              <a:rPr lang="en-GB" sz="2800" dirty="0">
                <a:latin typeface="Times New Roman" panose="02020603050405020304" pitchFamily="18" charset="0"/>
                <a:ea typeface="Times New Roman" panose="02020603050405020304" pitchFamily="18" charset="0"/>
              </a:rPr>
              <a:t> (with therapist commentary). </a:t>
            </a:r>
            <a:endParaRPr lang="en-GB" sz="2800" dirty="0">
              <a:effectLst/>
              <a:latin typeface="Times New Roman" panose="02020603050405020304" pitchFamily="18" charset="0"/>
              <a:ea typeface="Times New Roman" panose="02020603050405020304" pitchFamily="18" charset="0"/>
            </a:endParaRPr>
          </a:p>
          <a:p>
            <a:endParaRPr lang="en-GB"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2681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1312-DEAD-254C-887C-588E30BE7260}"/>
              </a:ext>
            </a:extLst>
          </p:cNvPr>
          <p:cNvSpPr>
            <a:spLocks noGrp="1"/>
          </p:cNvSpPr>
          <p:nvPr>
            <p:ph type="title"/>
          </p:nvPr>
        </p:nvSpPr>
        <p:spPr>
          <a:xfrm>
            <a:off x="1154954" y="973668"/>
            <a:ext cx="9495117" cy="706964"/>
          </a:xfrm>
        </p:spPr>
        <p:txBody>
          <a:bodyPr/>
          <a:lstStyle/>
          <a:p>
            <a:r>
              <a:rPr lang="en-US" b="1" dirty="0"/>
              <a:t>Robert Report: Recent EFT Publications/ Presentations/Work in Progress</a:t>
            </a:r>
          </a:p>
        </p:txBody>
      </p:sp>
      <p:sp>
        <p:nvSpPr>
          <p:cNvPr id="3" name="Content Placeholder 2">
            <a:extLst>
              <a:ext uri="{FF2B5EF4-FFF2-40B4-BE49-F238E27FC236}">
                <a16:creationId xmlns:a16="http://schemas.microsoft.com/office/drawing/2014/main" id="{63D97DA1-336F-A44D-8D27-C05A323BD420}"/>
              </a:ext>
            </a:extLst>
          </p:cNvPr>
          <p:cNvSpPr>
            <a:spLocks noGrp="1"/>
          </p:cNvSpPr>
          <p:nvPr>
            <p:ph idx="1"/>
          </p:nvPr>
        </p:nvSpPr>
        <p:spPr>
          <a:xfrm>
            <a:off x="1154954" y="2307265"/>
            <a:ext cx="9594562" cy="4550735"/>
          </a:xfrm>
        </p:spPr>
        <p:txBody>
          <a:bodyPr>
            <a:noAutofit/>
          </a:bodyPr>
          <a:lstStyle/>
          <a:p>
            <a:r>
              <a:rPr lang="en-US" sz="2400" dirty="0"/>
              <a:t>Recent Publications/in press</a:t>
            </a:r>
            <a:r>
              <a:rPr lang="en-US" sz="2000" dirty="0"/>
              <a:t>/Draft manuscripts:</a:t>
            </a:r>
          </a:p>
          <a:p>
            <a:pPr lvl="1"/>
            <a:r>
              <a:rPr lang="en-US" sz="1800" dirty="0"/>
              <a:t>Revised EFT chapter for </a:t>
            </a:r>
            <a:r>
              <a:rPr lang="en-US" sz="1800" i="1" dirty="0"/>
              <a:t>Tribes of the Person-</a:t>
            </a:r>
            <a:r>
              <a:rPr lang="en-US" sz="1800" i="1" dirty="0" err="1"/>
              <a:t>Centred</a:t>
            </a:r>
            <a:r>
              <a:rPr lang="en-US" sz="1800" i="1" dirty="0"/>
              <a:t> Nation</a:t>
            </a:r>
            <a:r>
              <a:rPr lang="en-US" sz="1800" dirty="0"/>
              <a:t> (3</a:t>
            </a:r>
            <a:r>
              <a:rPr lang="en-US" sz="1800" baseline="30000" dirty="0"/>
              <a:t>rd</a:t>
            </a:r>
            <a:r>
              <a:rPr lang="en-US" sz="1800" dirty="0"/>
              <a:t> edition, now edited by Mick Cooper), 2024</a:t>
            </a:r>
          </a:p>
          <a:p>
            <a:r>
              <a:rPr lang="en-US" sz="2800" dirty="0"/>
              <a:t>Work in progress</a:t>
            </a:r>
            <a:r>
              <a:rPr lang="en-US" sz="2800" i="1" dirty="0"/>
              <a:t>: </a:t>
            </a:r>
          </a:p>
          <a:p>
            <a:pPr lvl="1"/>
            <a:r>
              <a:rPr lang="en-US" sz="2000" dirty="0"/>
              <a:t>2</a:t>
            </a:r>
            <a:r>
              <a:rPr lang="en-US" sz="2000" baseline="30000" dirty="0"/>
              <a:t>nd</a:t>
            </a:r>
            <a:r>
              <a:rPr lang="en-US" sz="2000" dirty="0"/>
              <a:t> edition of </a:t>
            </a:r>
            <a:r>
              <a:rPr lang="en-US" sz="2000" i="1" dirty="0"/>
              <a:t>Learning Emotion-Focused Therapy</a:t>
            </a:r>
            <a:r>
              <a:rPr lang="en-US" sz="2000" dirty="0"/>
              <a:t>: Submitted to editor; out for review</a:t>
            </a:r>
          </a:p>
          <a:p>
            <a:pPr lvl="1"/>
            <a:r>
              <a:rPr lang="en-US" sz="2000" dirty="0"/>
              <a:t>New project on </a:t>
            </a:r>
            <a:r>
              <a:rPr lang="en-US" sz="2000" dirty="0" err="1"/>
              <a:t>stuckness</a:t>
            </a:r>
            <a:r>
              <a:rPr lang="en-US" sz="2000" dirty="0"/>
              <a:t> in EFT: “Why Can’t I Get My Client to Emotionally Deepen?” =&gt; See next slide</a:t>
            </a:r>
            <a:endParaRPr lang="en-US" sz="1800" dirty="0"/>
          </a:p>
          <a:p>
            <a:pPr lvl="1"/>
            <a:endParaRPr lang="en-US" sz="2000" dirty="0"/>
          </a:p>
        </p:txBody>
      </p:sp>
    </p:spTree>
    <p:extLst>
      <p:ext uri="{BB962C8B-B14F-4D97-AF65-F5344CB8AC3E}">
        <p14:creationId xmlns:p14="http://schemas.microsoft.com/office/powerpoint/2010/main" val="2951986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0AFB5-62CF-0360-3D21-EA79DABE204F}"/>
              </a:ext>
            </a:extLst>
          </p:cNvPr>
          <p:cNvSpPr>
            <a:spLocks noGrp="1"/>
          </p:cNvSpPr>
          <p:nvPr>
            <p:ph type="title"/>
          </p:nvPr>
        </p:nvSpPr>
        <p:spPr/>
        <p:txBody>
          <a:bodyPr/>
          <a:lstStyle/>
          <a:p>
            <a:r>
              <a:rPr lang="en-GB" sz="2800" b="1" kern="100" dirty="0">
                <a:effectLst/>
                <a:ea typeface="Calibri" panose="020F0502020204030204" pitchFamily="34" charset="0"/>
                <a:cs typeface="Times New Roman" panose="02020603050405020304" pitchFamily="18" charset="0"/>
              </a:rPr>
              <a:t>New Project: “Why Can’t I Get My Client to Emotionally Deepen?”: Exploring </a:t>
            </a:r>
            <a:r>
              <a:rPr lang="en-GB" sz="2800" b="1" kern="100" dirty="0" err="1">
                <a:effectLst/>
                <a:ea typeface="Calibri" panose="020F0502020204030204" pitchFamily="34" charset="0"/>
                <a:cs typeface="Times New Roman" panose="02020603050405020304" pitchFamily="18" charset="0"/>
              </a:rPr>
              <a:t>Stuckness</a:t>
            </a:r>
            <a:r>
              <a:rPr lang="en-GB" sz="2800" b="1" kern="100" dirty="0">
                <a:effectLst/>
                <a:ea typeface="Calibri" panose="020F0502020204030204" pitchFamily="34" charset="0"/>
                <a:cs typeface="Times New Roman" panose="02020603050405020304" pitchFamily="18" charset="0"/>
              </a:rPr>
              <a:t> in EFT</a:t>
            </a:r>
            <a:endParaRPr lang="en-US" sz="4800" dirty="0"/>
          </a:p>
        </p:txBody>
      </p:sp>
      <p:sp>
        <p:nvSpPr>
          <p:cNvPr id="3" name="Content Placeholder 2">
            <a:extLst>
              <a:ext uri="{FF2B5EF4-FFF2-40B4-BE49-F238E27FC236}">
                <a16:creationId xmlns:a16="http://schemas.microsoft.com/office/drawing/2014/main" id="{7CF525B6-048D-CD6D-5BB0-FECF849194B5}"/>
              </a:ext>
            </a:extLst>
          </p:cNvPr>
          <p:cNvSpPr>
            <a:spLocks noGrp="1"/>
          </p:cNvSpPr>
          <p:nvPr>
            <p:ph idx="1"/>
          </p:nvPr>
        </p:nvSpPr>
        <p:spPr>
          <a:xfrm>
            <a:off x="1154954" y="2603500"/>
            <a:ext cx="8825659" cy="4173818"/>
          </a:xfrm>
        </p:spPr>
        <p:txBody>
          <a:bodyPr>
            <a:normAutofit fontScale="92500" lnSpcReduction="10000"/>
          </a:bodyPr>
          <a:lstStyle/>
          <a:p>
            <a:r>
              <a:rPr lang="en-GB" sz="2400" dirty="0">
                <a:effectLst/>
                <a:ea typeface="Calibri" panose="020F0502020204030204" pitchFamily="34" charset="0"/>
                <a:cs typeface="Times New Roman" panose="02020603050405020304" pitchFamily="18" charset="0"/>
              </a:rPr>
              <a:t>In this project, I propose to collect video- or audio-recorded examples of client </a:t>
            </a:r>
            <a:r>
              <a:rPr lang="en-GB" sz="2400" dirty="0" err="1">
                <a:effectLst/>
                <a:ea typeface="Calibri" panose="020F0502020204030204" pitchFamily="34" charset="0"/>
                <a:cs typeface="Times New Roman" panose="02020603050405020304" pitchFamily="18" charset="0"/>
              </a:rPr>
              <a:t>stuckness</a:t>
            </a:r>
            <a:r>
              <a:rPr lang="en-GB" sz="2400" dirty="0">
                <a:effectLst/>
                <a:ea typeface="Calibri" panose="020F0502020204030204" pitchFamily="34" charset="0"/>
                <a:cs typeface="Times New Roman" panose="02020603050405020304" pitchFamily="18" charset="0"/>
              </a:rPr>
              <a:t> or </a:t>
            </a:r>
            <a:r>
              <a:rPr lang="en-GB" sz="2400" dirty="0" err="1">
                <a:effectLst/>
                <a:ea typeface="Calibri" panose="020F0502020204030204" pitchFamily="34" charset="0"/>
                <a:cs typeface="Times New Roman" panose="02020603050405020304" pitchFamily="18" charset="0"/>
              </a:rPr>
              <a:t>nondeepening</a:t>
            </a:r>
            <a:r>
              <a:rPr lang="en-GB" sz="2400" dirty="0">
                <a:effectLst/>
                <a:ea typeface="Calibri" panose="020F0502020204030204" pitchFamily="34" charset="0"/>
                <a:cs typeface="Times New Roman" panose="02020603050405020304" pitchFamily="18" charset="0"/>
              </a:rPr>
              <a:t> in EFT</a:t>
            </a:r>
          </a:p>
          <a:p>
            <a:pPr lvl="1"/>
            <a:r>
              <a:rPr lang="en-GB" sz="2000" dirty="0">
                <a:ea typeface="Calibri" panose="020F0502020204030204" pitchFamily="34" charset="0"/>
                <a:cs typeface="Times New Roman" panose="02020603050405020304" pitchFamily="18" charset="0"/>
              </a:rPr>
              <a:t>E</a:t>
            </a:r>
            <a:r>
              <a:rPr lang="en-GB" sz="2000" dirty="0">
                <a:effectLst/>
                <a:ea typeface="Calibri" panose="020F0502020204030204" pitchFamily="34" charset="0"/>
                <a:cs typeface="Times New Roman" panose="02020603050405020304" pitchFamily="18" charset="0"/>
              </a:rPr>
              <a:t>xamples that are serious enough to leave the therapist, at least, feeling frustrated and puzzled about how to proceed, </a:t>
            </a:r>
          </a:p>
          <a:p>
            <a:r>
              <a:rPr lang="en-GB" sz="2400" dirty="0">
                <a:effectLst/>
                <a:ea typeface="Calibri" panose="020F0502020204030204" pitchFamily="34" charset="0"/>
                <a:cs typeface="Times New Roman" panose="02020603050405020304" pitchFamily="18" charset="0"/>
              </a:rPr>
              <a:t>I am looking for two to four collaborator/ co-authors to work with me on a study of this common form of </a:t>
            </a:r>
            <a:r>
              <a:rPr lang="en-GB" sz="2400" dirty="0" err="1">
                <a:effectLst/>
                <a:ea typeface="Calibri" panose="020F0502020204030204" pitchFamily="34" charset="0"/>
                <a:cs typeface="Times New Roman" panose="02020603050405020304" pitchFamily="18" charset="0"/>
              </a:rPr>
              <a:t>stuckness</a:t>
            </a:r>
            <a:r>
              <a:rPr lang="en-GB" sz="2400" dirty="0">
                <a:effectLst/>
                <a:ea typeface="Calibri" panose="020F0502020204030204" pitchFamily="34" charset="0"/>
                <a:cs typeface="Times New Roman" panose="02020603050405020304" pitchFamily="18" charset="0"/>
              </a:rPr>
              <a:t> in EFT. </a:t>
            </a:r>
          </a:p>
          <a:p>
            <a:r>
              <a:rPr lang="en-GB" sz="2400" dirty="0">
                <a:effectLst/>
                <a:ea typeface="Calibri" panose="020F0502020204030204" pitchFamily="34" charset="0"/>
                <a:cs typeface="Times New Roman" panose="02020603050405020304" pitchFamily="18" charset="0"/>
              </a:rPr>
              <a:t>Specifically, I am looking first of all for co-authors: </a:t>
            </a:r>
          </a:p>
          <a:p>
            <a:pPr lvl="1"/>
            <a:r>
              <a:rPr lang="en-GB" sz="2200" dirty="0">
                <a:effectLst/>
                <a:ea typeface="Calibri" panose="020F0502020204030204" pitchFamily="34" charset="0"/>
                <a:cs typeface="Times New Roman" panose="02020603050405020304" pitchFamily="18" charset="0"/>
              </a:rPr>
              <a:t>Who have recorded examples of this phenomenon in their own practice with clients, </a:t>
            </a:r>
          </a:p>
          <a:p>
            <a:pPr lvl="1"/>
            <a:r>
              <a:rPr lang="en-GB" sz="2200" dirty="0">
                <a:effectLst/>
                <a:ea typeface="Calibri" panose="020F0502020204030204" pitchFamily="34" charset="0"/>
                <a:cs typeface="Times New Roman" panose="02020603050405020304" pitchFamily="18" charset="0"/>
              </a:rPr>
              <a:t>Or who are in a position to collect  and work together to analyse these recorded examples (with appropriate permissions and consents of course). </a:t>
            </a:r>
            <a:endParaRPr lang="en-US" sz="2200" dirty="0"/>
          </a:p>
        </p:txBody>
      </p:sp>
    </p:spTree>
    <p:extLst>
      <p:ext uri="{BB962C8B-B14F-4D97-AF65-F5344CB8AC3E}">
        <p14:creationId xmlns:p14="http://schemas.microsoft.com/office/powerpoint/2010/main" val="1647756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26304-E718-5649-A5E8-EA1CD6215119}"/>
              </a:ext>
            </a:extLst>
          </p:cNvPr>
          <p:cNvSpPr>
            <a:spLocks noGrp="1"/>
          </p:cNvSpPr>
          <p:nvPr>
            <p:ph type="title"/>
          </p:nvPr>
        </p:nvSpPr>
        <p:spPr>
          <a:xfrm>
            <a:off x="1785770" y="919879"/>
            <a:ext cx="8885816" cy="706964"/>
          </a:xfrm>
        </p:spPr>
        <p:txBody>
          <a:bodyPr/>
          <a:lstStyle/>
          <a:p>
            <a:r>
              <a:rPr lang="en-US" b="1" dirty="0"/>
              <a:t>Presentation: Learning EFT 2nd ed. Progress report 6: Case Formulation Update</a:t>
            </a:r>
          </a:p>
        </p:txBody>
      </p:sp>
      <p:sp>
        <p:nvSpPr>
          <p:cNvPr id="3" name="Content Placeholder 2">
            <a:extLst>
              <a:ext uri="{FF2B5EF4-FFF2-40B4-BE49-F238E27FC236}">
                <a16:creationId xmlns:a16="http://schemas.microsoft.com/office/drawing/2014/main" id="{82AE9BB9-FCDF-B345-B331-14A2F31F82B7}"/>
              </a:ext>
            </a:extLst>
          </p:cNvPr>
          <p:cNvSpPr>
            <a:spLocks noGrp="1"/>
          </p:cNvSpPr>
          <p:nvPr>
            <p:ph idx="1"/>
          </p:nvPr>
        </p:nvSpPr>
        <p:spPr>
          <a:xfrm>
            <a:off x="963396" y="2264486"/>
            <a:ext cx="10086787" cy="4593514"/>
          </a:xfrm>
        </p:spPr>
        <p:txBody>
          <a:bodyPr>
            <a:normAutofit fontScale="85000" lnSpcReduction="20000"/>
          </a:bodyPr>
          <a:lstStyle/>
          <a:p>
            <a:pPr>
              <a:lnSpc>
                <a:spcPct val="120000"/>
              </a:lnSpc>
              <a:spcBef>
                <a:spcPts val="0"/>
              </a:spcBef>
            </a:pPr>
            <a:r>
              <a:rPr lang="en-US" sz="2800" b="1" dirty="0"/>
              <a:t>Chapter 5: Client Process Framework (Elliott)</a:t>
            </a:r>
          </a:p>
          <a:p>
            <a:pPr>
              <a:lnSpc>
                <a:spcPct val="120000"/>
              </a:lnSpc>
              <a:spcBef>
                <a:spcPts val="0"/>
              </a:spcBef>
            </a:pPr>
            <a:r>
              <a:rPr lang="en-US" sz="2800" b="1" dirty="0"/>
              <a:t>Chapter 7: Case Formulation Work (Goldman/Greenberg)</a:t>
            </a:r>
          </a:p>
          <a:p>
            <a:pPr>
              <a:lnSpc>
                <a:spcPct val="120000"/>
              </a:lnSpc>
              <a:spcBef>
                <a:spcPts val="0"/>
              </a:spcBef>
            </a:pPr>
            <a:endParaRPr lang="en-US" sz="2800" b="1" dirty="0"/>
          </a:p>
          <a:p>
            <a:pPr>
              <a:lnSpc>
                <a:spcPct val="120000"/>
              </a:lnSpc>
              <a:spcBef>
                <a:spcPts val="0"/>
              </a:spcBef>
            </a:pPr>
            <a:r>
              <a:rPr lang="en-US" sz="2800" b="1" dirty="0"/>
              <a:t>Summary of Changes: </a:t>
            </a:r>
          </a:p>
          <a:p>
            <a:pPr lvl="1">
              <a:lnSpc>
                <a:spcPct val="120000"/>
              </a:lnSpc>
              <a:spcBef>
                <a:spcPts val="0"/>
              </a:spcBef>
            </a:pPr>
            <a:r>
              <a:rPr lang="en-US" sz="2600" b="1" dirty="0"/>
              <a:t>1. Coordination and integration of Elliott and Goldman/ Greenberg case formulation models</a:t>
            </a:r>
          </a:p>
          <a:p>
            <a:pPr lvl="1">
              <a:lnSpc>
                <a:spcPct val="120000"/>
              </a:lnSpc>
              <a:spcBef>
                <a:spcPts val="0"/>
              </a:spcBef>
            </a:pPr>
            <a:r>
              <a:rPr lang="en-US" sz="2600" b="1" dirty="0"/>
              <a:t>2. Different functions &amp; uses of the models described</a:t>
            </a:r>
          </a:p>
          <a:p>
            <a:pPr lvl="1">
              <a:lnSpc>
                <a:spcPct val="120000"/>
              </a:lnSpc>
              <a:spcBef>
                <a:spcPts val="0"/>
              </a:spcBef>
            </a:pPr>
            <a:r>
              <a:rPr lang="en-US" sz="2600" b="1" dirty="0"/>
              <a:t>3. Five Dimensional Case Formulation Model =&gt; Renamed: Five Aspect Client Process Framework (5CPF)</a:t>
            </a:r>
          </a:p>
          <a:p>
            <a:pPr lvl="1">
              <a:lnSpc>
                <a:spcPct val="120000"/>
              </a:lnSpc>
              <a:spcBef>
                <a:spcPts val="0"/>
              </a:spcBef>
            </a:pPr>
            <a:r>
              <a:rPr lang="en-US" sz="2600" b="1" dirty="0"/>
              <a:t>4. Small changes to both models</a:t>
            </a:r>
          </a:p>
          <a:p>
            <a:pPr lvl="1">
              <a:lnSpc>
                <a:spcPct val="120000"/>
              </a:lnSpc>
              <a:spcBef>
                <a:spcPts val="0"/>
              </a:spcBef>
            </a:pPr>
            <a:r>
              <a:rPr lang="en-US" sz="2600" b="1" dirty="0"/>
              <a:t>5. Explicit mapping described between models</a:t>
            </a:r>
          </a:p>
          <a:p>
            <a:pPr lvl="1">
              <a:lnSpc>
                <a:spcPct val="120000"/>
              </a:lnSpc>
              <a:spcBef>
                <a:spcPts val="0"/>
              </a:spcBef>
            </a:pPr>
            <a:r>
              <a:rPr lang="en-US" sz="2600" b="1" dirty="0"/>
              <a:t>6. Marginalizing aspects of identity added to both models (JEDI)</a:t>
            </a:r>
          </a:p>
        </p:txBody>
      </p:sp>
    </p:spTree>
    <p:extLst>
      <p:ext uri="{BB962C8B-B14F-4D97-AF65-F5344CB8AC3E}">
        <p14:creationId xmlns:p14="http://schemas.microsoft.com/office/powerpoint/2010/main" val="1061403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5E301-D846-E67D-DEB7-4F012ED0C3A7}"/>
              </a:ext>
            </a:extLst>
          </p:cNvPr>
          <p:cNvSpPr>
            <a:spLocks noGrp="1"/>
          </p:cNvSpPr>
          <p:nvPr>
            <p:ph type="title"/>
          </p:nvPr>
        </p:nvSpPr>
        <p:spPr/>
        <p:txBody>
          <a:bodyPr/>
          <a:lstStyle/>
          <a:p>
            <a:r>
              <a:rPr lang="en-US" b="1" dirty="0"/>
              <a:t>Changes to Five Dimensional/Aspect Model/Process Framework</a:t>
            </a:r>
          </a:p>
        </p:txBody>
      </p:sp>
      <p:sp>
        <p:nvSpPr>
          <p:cNvPr id="3" name="Content Placeholder 2">
            <a:extLst>
              <a:ext uri="{FF2B5EF4-FFF2-40B4-BE49-F238E27FC236}">
                <a16:creationId xmlns:a16="http://schemas.microsoft.com/office/drawing/2014/main" id="{06EB35E6-CFEE-AAB6-F8AB-12378F7A28B1}"/>
              </a:ext>
            </a:extLst>
          </p:cNvPr>
          <p:cNvSpPr>
            <a:spLocks noGrp="1"/>
          </p:cNvSpPr>
          <p:nvPr>
            <p:ph idx="1"/>
          </p:nvPr>
        </p:nvSpPr>
        <p:spPr>
          <a:xfrm>
            <a:off x="1154954" y="2345167"/>
            <a:ext cx="9043295" cy="4512833"/>
          </a:xfrm>
        </p:spPr>
        <p:txBody>
          <a:bodyPr>
            <a:normAutofit/>
          </a:bodyPr>
          <a:lstStyle/>
          <a:p>
            <a:r>
              <a:rPr lang="en-US" sz="2400" dirty="0"/>
              <a:t>Clarifies that five aspect framework is the conceptual/logical basis of case formulation work</a:t>
            </a:r>
          </a:p>
          <a:p>
            <a:pPr lvl="1"/>
            <a:r>
              <a:rPr lang="en-US" sz="2200" dirty="0"/>
              <a:t>Explicit mapping between Client Process Framework and Case Formulation Work models</a:t>
            </a:r>
          </a:p>
          <a:p>
            <a:r>
              <a:rPr lang="en-US" sz="2400" dirty="0"/>
              <a:t>Full written descriptions of each of the five aspects of the framework</a:t>
            </a:r>
          </a:p>
          <a:p>
            <a:pPr lvl="1"/>
            <a:r>
              <a:rPr lang="en-US" sz="2000" dirty="0"/>
              <a:t>Emotion processing modes</a:t>
            </a:r>
          </a:p>
          <a:p>
            <a:r>
              <a:rPr lang="en-US" sz="2400" dirty="0"/>
              <a:t>Addition of Relevant Marginalized self-identities to Dimension/ Aspect 5</a:t>
            </a:r>
          </a:p>
          <a:p>
            <a:pPr lvl="1"/>
            <a:r>
              <a:rPr lang="en-US" sz="2000" dirty="0"/>
              <a:t>e.g., gender, skin </a:t>
            </a:r>
            <a:r>
              <a:rPr lang="en-US" sz="2000" dirty="0" err="1"/>
              <a:t>colour</a:t>
            </a:r>
            <a:r>
              <a:rPr lang="en-US" sz="2000" dirty="0"/>
              <a:t>, immigrant, disability, neurodiversity, social class </a:t>
            </a:r>
          </a:p>
        </p:txBody>
      </p:sp>
    </p:spTree>
    <p:extLst>
      <p:ext uri="{BB962C8B-B14F-4D97-AF65-F5344CB8AC3E}">
        <p14:creationId xmlns:p14="http://schemas.microsoft.com/office/powerpoint/2010/main" val="2668849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CFD60-3FA2-27A9-0A0C-FC01B313CB86}"/>
              </a:ext>
            </a:extLst>
          </p:cNvPr>
          <p:cNvSpPr>
            <a:spLocks noGrp="1"/>
          </p:cNvSpPr>
          <p:nvPr>
            <p:ph type="title"/>
          </p:nvPr>
        </p:nvSpPr>
        <p:spPr/>
        <p:txBody>
          <a:bodyPr/>
          <a:lstStyle/>
          <a:p>
            <a:r>
              <a:rPr lang="en-US" b="1" dirty="0"/>
              <a:t>Changes to Goldman/Greenberg Model</a:t>
            </a:r>
          </a:p>
        </p:txBody>
      </p:sp>
      <p:sp>
        <p:nvSpPr>
          <p:cNvPr id="3" name="Content Placeholder 2">
            <a:extLst>
              <a:ext uri="{FF2B5EF4-FFF2-40B4-BE49-F238E27FC236}">
                <a16:creationId xmlns:a16="http://schemas.microsoft.com/office/drawing/2014/main" id="{E61F201C-AEE6-F588-A8CB-DE6E63DF09A7}"/>
              </a:ext>
            </a:extLst>
          </p:cNvPr>
          <p:cNvSpPr>
            <a:spLocks noGrp="1"/>
          </p:cNvSpPr>
          <p:nvPr>
            <p:ph idx="1"/>
          </p:nvPr>
        </p:nvSpPr>
        <p:spPr>
          <a:xfrm>
            <a:off x="785308" y="2366682"/>
            <a:ext cx="10456433" cy="5077609"/>
          </a:xfrm>
        </p:spPr>
        <p:txBody>
          <a:bodyPr>
            <a:normAutofit/>
          </a:bodyPr>
          <a:lstStyle/>
          <a:p>
            <a:r>
              <a:rPr lang="en-US" dirty="0"/>
              <a:t>Reframed as a model of the Case Formulation meta-task: tracks the development of case formulation work (CFW) over the course of therapy</a:t>
            </a:r>
          </a:p>
          <a:p>
            <a:r>
              <a:rPr lang="en-US" dirty="0"/>
              <a:t>Retains the three broad stages of CFW/fine-tunes their definition:</a:t>
            </a:r>
          </a:p>
          <a:p>
            <a:pPr lvl="1"/>
            <a:r>
              <a:rPr lang="en-US" dirty="0"/>
              <a:t>Stage 1: Building the Foundations of the Case Formulation: Attending to Key Elements of Client Process (5 steps)</a:t>
            </a:r>
          </a:p>
          <a:p>
            <a:pPr lvl="1"/>
            <a:r>
              <a:rPr lang="en-US" dirty="0"/>
              <a:t>Stage 2: Formulating Core Pain in Its Context (Context + MENSIT)  (8 steps)</a:t>
            </a:r>
          </a:p>
          <a:p>
            <a:pPr lvl="1"/>
            <a:r>
              <a:rPr lang="en-US" dirty="0"/>
              <a:t>Stage 3: Following the Pain as the Case Formulation Evolves and New Meaning Emerges (4 steps)</a:t>
            </a:r>
          </a:p>
          <a:p>
            <a:r>
              <a:rPr lang="en-US" dirty="0"/>
              <a:t>14 Steps =&gt; 17 Steps </a:t>
            </a:r>
          </a:p>
          <a:p>
            <a:pPr lvl="1"/>
            <a:r>
              <a:rPr lang="en-US" dirty="0"/>
              <a:t>Numbered separately within each stage </a:t>
            </a:r>
          </a:p>
          <a:p>
            <a:pPr lvl="1"/>
            <a:r>
              <a:rPr lang="en-US" dirty="0"/>
              <a:t>3 added steps: (1-3: Listen for possible task markers; 2-1: Context for core pain; 3-1: Carry forward evolving case formulation narrative)</a:t>
            </a:r>
          </a:p>
          <a:p>
            <a:pPr lvl="1"/>
            <a:r>
              <a:rPr lang="en-US" dirty="0"/>
              <a:t>Mapped roughly to CPF Aspects</a:t>
            </a:r>
          </a:p>
          <a:p>
            <a:pPr lvl="1"/>
            <a:r>
              <a:rPr lang="en-US" dirty="0"/>
              <a:t>Looping spiral process of deepening</a:t>
            </a:r>
          </a:p>
        </p:txBody>
      </p:sp>
    </p:spTree>
    <p:extLst>
      <p:ext uri="{BB962C8B-B14F-4D97-AF65-F5344CB8AC3E}">
        <p14:creationId xmlns:p14="http://schemas.microsoft.com/office/powerpoint/2010/main" val="2350715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F389B-84C6-8D4C-8F1B-5D7B917A8897}"/>
              </a:ext>
            </a:extLst>
          </p:cNvPr>
          <p:cNvSpPr>
            <a:spLocks noGrp="1"/>
          </p:cNvSpPr>
          <p:nvPr>
            <p:ph type="title"/>
          </p:nvPr>
        </p:nvSpPr>
        <p:spPr/>
        <p:txBody>
          <a:bodyPr/>
          <a:lstStyle/>
          <a:p>
            <a:r>
              <a:rPr lang="en-US" sz="4000" b="1" dirty="0"/>
              <a:t>Welcome</a:t>
            </a:r>
            <a:endParaRPr lang="en-US" b="1" dirty="0"/>
          </a:p>
        </p:txBody>
      </p:sp>
      <p:sp>
        <p:nvSpPr>
          <p:cNvPr id="3" name="Content Placeholder 2">
            <a:extLst>
              <a:ext uri="{FF2B5EF4-FFF2-40B4-BE49-F238E27FC236}">
                <a16:creationId xmlns:a16="http://schemas.microsoft.com/office/drawing/2014/main" id="{4B8BB9B9-0BC9-FB4C-97D5-288A49E10BF8}"/>
              </a:ext>
            </a:extLst>
          </p:cNvPr>
          <p:cNvSpPr>
            <a:spLocks noGrp="1"/>
          </p:cNvSpPr>
          <p:nvPr>
            <p:ph idx="1"/>
          </p:nvPr>
        </p:nvSpPr>
        <p:spPr>
          <a:xfrm>
            <a:off x="540913" y="2494625"/>
            <a:ext cx="10591375" cy="4363375"/>
          </a:xfrm>
        </p:spPr>
        <p:txBody>
          <a:bodyPr>
            <a:normAutofit fontScale="85000" lnSpcReduction="10000"/>
          </a:bodyPr>
          <a:lstStyle/>
          <a:p>
            <a:r>
              <a:rPr lang="en-US" sz="2400" dirty="0"/>
              <a:t>Welcome to today’s Scottish EFT Network meeting</a:t>
            </a:r>
          </a:p>
          <a:p>
            <a:r>
              <a:rPr lang="en-US" sz="2400" dirty="0"/>
              <a:t>Scottish EFT Network Meetings are sponsored by the Scottish Institute for Emotion-Focused Therapy (SI-EFT)</a:t>
            </a:r>
          </a:p>
          <a:p>
            <a:r>
              <a:rPr lang="en-US" sz="2400" dirty="0"/>
              <a:t>The SI-EFT Board welcomes you: </a:t>
            </a:r>
            <a:r>
              <a:rPr lang="en-GB" sz="2400" dirty="0"/>
              <a:t>Joan Shearer, Ligia </a:t>
            </a:r>
            <a:r>
              <a:rPr lang="en-GB" sz="2400" dirty="0" err="1"/>
              <a:t>Manastireanu</a:t>
            </a:r>
            <a:r>
              <a:rPr lang="en-GB" sz="2400" dirty="0"/>
              <a:t>, Robert Elliott, Lorna Carrick, Richard Miller </a:t>
            </a:r>
          </a:p>
          <a:p>
            <a:r>
              <a:rPr lang="en-GB" sz="2400" dirty="0"/>
              <a:t>Network meetings are currently held six times per year: Jan, March, May, July, Sept, Nov</a:t>
            </a:r>
          </a:p>
          <a:p>
            <a:r>
              <a:rPr lang="en-GB" sz="2400" dirty="0">
                <a:highlight>
                  <a:srgbClr val="FFFF00"/>
                </a:highlight>
              </a:rPr>
              <a:t>Recently, we agreed to alternate between Sunday and Thursday evenings 5 – 9pm (enables SI-EFT board to share hosting duties, allows wide range of people to attend).  Next time, in October, we will meet on a Thursday evening (UK time)</a:t>
            </a:r>
          </a:p>
          <a:p>
            <a:r>
              <a:rPr lang="en-GB" sz="2400" dirty="0"/>
              <a:t>Network meetings are free, but donations are welcome to defray SI-EFT expenses</a:t>
            </a:r>
          </a:p>
          <a:p>
            <a:pPr lvl="1"/>
            <a:r>
              <a:rPr lang="en-GB" sz="2200" dirty="0"/>
              <a:t>Suggested donation £5 – 10; go to  </a:t>
            </a:r>
            <a:r>
              <a:rPr lang="en-GB" sz="2000" dirty="0">
                <a:hlinkClick r:id="rId2"/>
              </a:rPr>
              <a:t>http://www.eft-scotland.org/</a:t>
            </a:r>
            <a:r>
              <a:rPr lang="en-GB" sz="2000" dirty="0"/>
              <a:t> </a:t>
            </a:r>
            <a:endParaRPr lang="en-GB" dirty="0"/>
          </a:p>
        </p:txBody>
      </p:sp>
    </p:spTree>
    <p:extLst>
      <p:ext uri="{BB962C8B-B14F-4D97-AF65-F5344CB8AC3E}">
        <p14:creationId xmlns:p14="http://schemas.microsoft.com/office/powerpoint/2010/main" val="647411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834B5-1326-404E-9130-5CE6E5982BB4}"/>
              </a:ext>
            </a:extLst>
          </p:cNvPr>
          <p:cNvSpPr>
            <a:spLocks noGrp="1"/>
          </p:cNvSpPr>
          <p:nvPr>
            <p:ph type="title"/>
          </p:nvPr>
        </p:nvSpPr>
        <p:spPr>
          <a:xfrm>
            <a:off x="1398494" y="973669"/>
            <a:ext cx="8582119" cy="706964"/>
          </a:xfrm>
        </p:spPr>
        <p:txBody>
          <a:bodyPr/>
          <a:lstStyle/>
          <a:p>
            <a:r>
              <a:rPr lang="en-US" sz="3200" b="1" dirty="0"/>
              <a:t>Coordination and Integration of Elliott and Goldman/ Greenberg Case Formulation Models</a:t>
            </a:r>
          </a:p>
        </p:txBody>
      </p:sp>
      <p:sp>
        <p:nvSpPr>
          <p:cNvPr id="3" name="Content Placeholder 2">
            <a:extLst>
              <a:ext uri="{FF2B5EF4-FFF2-40B4-BE49-F238E27FC236}">
                <a16:creationId xmlns:a16="http://schemas.microsoft.com/office/drawing/2014/main" id="{E9194421-D84A-88B2-F961-22FBE3B788B9}"/>
              </a:ext>
            </a:extLst>
          </p:cNvPr>
          <p:cNvSpPr>
            <a:spLocks noGrp="1"/>
          </p:cNvSpPr>
          <p:nvPr>
            <p:ph idx="1"/>
          </p:nvPr>
        </p:nvSpPr>
        <p:spPr>
          <a:xfrm>
            <a:off x="1185518" y="2270013"/>
            <a:ext cx="8926670" cy="3416300"/>
          </a:xfrm>
        </p:spPr>
        <p:txBody>
          <a:bodyPr>
            <a:normAutofit/>
          </a:bodyPr>
          <a:lstStyle/>
          <a:p>
            <a:r>
              <a:rPr lang="en-US" sz="2000" dirty="0"/>
              <a:t>Each chapter contains a table summarizes the model and its relation to the other model, e.g., extract from Table 5.1 (Chapter 5): </a:t>
            </a:r>
          </a:p>
        </p:txBody>
      </p:sp>
      <p:graphicFrame>
        <p:nvGraphicFramePr>
          <p:cNvPr id="4" name="Table 3">
            <a:extLst>
              <a:ext uri="{FF2B5EF4-FFF2-40B4-BE49-F238E27FC236}">
                <a16:creationId xmlns:a16="http://schemas.microsoft.com/office/drawing/2014/main" id="{8F9466BB-18F3-8106-CDC5-551CA7F06A6A}"/>
              </a:ext>
            </a:extLst>
          </p:cNvPr>
          <p:cNvGraphicFramePr>
            <a:graphicFrameLocks noGrp="1"/>
          </p:cNvGraphicFramePr>
          <p:nvPr>
            <p:extLst>
              <p:ext uri="{D42A27DB-BD31-4B8C-83A1-F6EECF244321}">
                <p14:modId xmlns:p14="http://schemas.microsoft.com/office/powerpoint/2010/main" val="3362157653"/>
              </p:ext>
            </p:extLst>
          </p:nvPr>
        </p:nvGraphicFramePr>
        <p:xfrm>
          <a:off x="839095" y="2987831"/>
          <a:ext cx="10843709" cy="3628120"/>
        </p:xfrm>
        <a:graphic>
          <a:graphicData uri="http://schemas.openxmlformats.org/drawingml/2006/table">
            <a:tbl>
              <a:tblPr bandRow="1">
                <a:tableStyleId>{5C22544A-7EE6-4342-B048-85BDC9FD1C3A}</a:tableStyleId>
              </a:tblPr>
              <a:tblGrid>
                <a:gridCol w="7971418">
                  <a:extLst>
                    <a:ext uri="{9D8B030D-6E8A-4147-A177-3AD203B41FA5}">
                      <a16:colId xmlns:a16="http://schemas.microsoft.com/office/drawing/2014/main" val="1747291237"/>
                    </a:ext>
                  </a:extLst>
                </a:gridCol>
                <a:gridCol w="2872291">
                  <a:extLst>
                    <a:ext uri="{9D8B030D-6E8A-4147-A177-3AD203B41FA5}">
                      <a16:colId xmlns:a16="http://schemas.microsoft.com/office/drawing/2014/main" val="678262662"/>
                    </a:ext>
                  </a:extLst>
                </a:gridCol>
              </a:tblGrid>
              <a:tr h="725624">
                <a:tc>
                  <a:txBody>
                    <a:bodyPr/>
                    <a:lstStyle/>
                    <a:p>
                      <a:pPr>
                        <a:lnSpc>
                          <a:spcPct val="100000"/>
                        </a:lnSpc>
                      </a:pPr>
                      <a:r>
                        <a:rPr lang="en-GB" sz="2200" b="1" dirty="0">
                          <a:effectLst/>
                        </a:rPr>
                        <a:t>Five Aspect Client Process Framework</a:t>
                      </a:r>
                      <a:endParaRPr lang="en-GB" sz="22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0000"/>
                        </a:lnSpc>
                      </a:pPr>
                      <a:r>
                        <a:rPr lang="en-GB" sz="2200" b="1" dirty="0">
                          <a:effectLst/>
                        </a:rPr>
                        <a:t>Case Formulation Work Stage/Step</a:t>
                      </a:r>
                      <a:endParaRPr lang="en-GB" sz="2200" b="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12947836"/>
                  </a:ext>
                </a:extLst>
              </a:tr>
              <a:tr h="362812">
                <a:tc>
                  <a:txBody>
                    <a:bodyPr/>
                    <a:lstStyle/>
                    <a:p>
                      <a:pPr>
                        <a:lnSpc>
                          <a:spcPct val="100000"/>
                        </a:lnSpc>
                      </a:pPr>
                      <a:r>
                        <a:rPr lang="en-GB" sz="2200" b="0" dirty="0">
                          <a:effectLst/>
                        </a:rPr>
                        <a:t>I. Main Therapeutic Focus: Why is my client here now?</a:t>
                      </a:r>
                      <a:endParaRPr lang="en-GB" sz="2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0000"/>
                        </a:lnSpc>
                      </a:pPr>
                      <a:r>
                        <a:rPr lang="en-GB" sz="2200" b="0" dirty="0">
                          <a:effectLst/>
                        </a:rPr>
                        <a:t>--</a:t>
                      </a:r>
                      <a:endParaRPr lang="en-GB" sz="2200" b="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8748784"/>
                  </a:ext>
                </a:extLst>
              </a:tr>
              <a:tr h="1451248">
                <a:tc>
                  <a:txBody>
                    <a:bodyPr/>
                    <a:lstStyle/>
                    <a:p>
                      <a:pPr>
                        <a:lnSpc>
                          <a:spcPct val="100000"/>
                        </a:lnSpc>
                      </a:pPr>
                      <a:r>
                        <a:rPr lang="en-GB" sz="2200" b="0" dirty="0">
                          <a:effectLst/>
                        </a:rPr>
                        <a:t>    A. Key presenting problems: Main types: Interpersonal; Self-related; Life functioning; Emotional processing; Stress/anxiety; Depression; Trauma; Self-damaging activities</a:t>
                      </a:r>
                      <a:endParaRPr lang="en-GB" sz="2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0000"/>
                        </a:lnSpc>
                      </a:pPr>
                      <a:r>
                        <a:rPr lang="en-GB" sz="2200" b="0" dirty="0">
                          <a:effectLst/>
                        </a:rPr>
                        <a:t>Steps 1-1, 2-1</a:t>
                      </a:r>
                      <a:endParaRPr lang="en-GB" sz="2200" b="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67990017"/>
                  </a:ext>
                </a:extLst>
              </a:tr>
              <a:tr h="725624">
                <a:tc>
                  <a:txBody>
                    <a:bodyPr/>
                    <a:lstStyle/>
                    <a:p>
                      <a:pPr>
                        <a:lnSpc>
                          <a:spcPct val="100000"/>
                        </a:lnSpc>
                      </a:pPr>
                      <a:r>
                        <a:rPr lang="en-GB" sz="2200" b="0" dirty="0">
                          <a:effectLst/>
                        </a:rPr>
                        <a:t>    B. Compromised life projects (</a:t>
                      </a:r>
                      <a:r>
                        <a:rPr lang="en-GB" sz="2200" b="0" dirty="0" err="1">
                          <a:effectLst/>
                        </a:rPr>
                        <a:t>eg</a:t>
                      </a:r>
                      <a:r>
                        <a:rPr lang="en-GB" sz="2200" b="0" dirty="0">
                          <a:effectLst/>
                        </a:rPr>
                        <a:t> work, love, children etc)</a:t>
                      </a:r>
                      <a:endParaRPr lang="en-GB" sz="2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0000"/>
                        </a:lnSpc>
                      </a:pPr>
                      <a:r>
                        <a:rPr lang="en-GB" sz="2200" b="0" dirty="0">
                          <a:effectLst/>
                        </a:rPr>
                        <a:t>Steps 1-2, 1-5</a:t>
                      </a:r>
                      <a:endParaRPr lang="en-GB" sz="2200" b="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32191518"/>
                  </a:ext>
                </a:extLst>
              </a:tr>
              <a:tr h="362812">
                <a:tc>
                  <a:txBody>
                    <a:bodyPr/>
                    <a:lstStyle/>
                    <a:p>
                      <a:pPr>
                        <a:lnSpc>
                          <a:spcPct val="100000"/>
                        </a:lnSpc>
                      </a:pPr>
                      <a:r>
                        <a:rPr lang="en-GB" sz="2200" b="0" dirty="0">
                          <a:effectLst/>
                        </a:rPr>
                        <a:t>II. Key Task Markers</a:t>
                      </a:r>
                      <a:endParaRPr lang="en-GB" sz="2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0000"/>
                        </a:lnSpc>
                      </a:pPr>
                      <a:r>
                        <a:rPr lang="en-GB" sz="2200" b="0" dirty="0">
                          <a:effectLst/>
                        </a:rPr>
                        <a:t>Steps 1-3, 2-2, 3-2</a:t>
                      </a:r>
                      <a:endParaRPr lang="en-GB" sz="2200" b="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43587939"/>
                  </a:ext>
                </a:extLst>
              </a:tr>
            </a:tbl>
          </a:graphicData>
        </a:graphic>
      </p:graphicFrame>
    </p:spTree>
    <p:extLst>
      <p:ext uri="{BB962C8B-B14F-4D97-AF65-F5344CB8AC3E}">
        <p14:creationId xmlns:p14="http://schemas.microsoft.com/office/powerpoint/2010/main" val="1717820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834B5-1326-404E-9130-5CE6E5982BB4}"/>
              </a:ext>
            </a:extLst>
          </p:cNvPr>
          <p:cNvSpPr>
            <a:spLocks noGrp="1"/>
          </p:cNvSpPr>
          <p:nvPr>
            <p:ph type="title"/>
          </p:nvPr>
        </p:nvSpPr>
        <p:spPr>
          <a:xfrm>
            <a:off x="1398494" y="973669"/>
            <a:ext cx="8582119" cy="706964"/>
          </a:xfrm>
        </p:spPr>
        <p:txBody>
          <a:bodyPr/>
          <a:lstStyle/>
          <a:p>
            <a:r>
              <a:rPr lang="en-US" sz="3200" b="1"/>
              <a:t>Coordination </a:t>
            </a:r>
            <a:r>
              <a:rPr lang="en-US" sz="3200" b="1" dirty="0"/>
              <a:t>and Integration of Elliott and Goldman/ Greenberg Case Formulation Models</a:t>
            </a:r>
          </a:p>
        </p:txBody>
      </p:sp>
      <p:sp>
        <p:nvSpPr>
          <p:cNvPr id="3" name="Content Placeholder 2">
            <a:extLst>
              <a:ext uri="{FF2B5EF4-FFF2-40B4-BE49-F238E27FC236}">
                <a16:creationId xmlns:a16="http://schemas.microsoft.com/office/drawing/2014/main" id="{E9194421-D84A-88B2-F961-22FBE3B788B9}"/>
              </a:ext>
            </a:extLst>
          </p:cNvPr>
          <p:cNvSpPr>
            <a:spLocks noGrp="1"/>
          </p:cNvSpPr>
          <p:nvPr>
            <p:ph idx="1"/>
          </p:nvPr>
        </p:nvSpPr>
        <p:spPr>
          <a:xfrm>
            <a:off x="1185518" y="2270013"/>
            <a:ext cx="8825659" cy="3416300"/>
          </a:xfrm>
        </p:spPr>
        <p:txBody>
          <a:bodyPr>
            <a:normAutofit/>
          </a:bodyPr>
          <a:lstStyle/>
          <a:p>
            <a:r>
              <a:rPr lang="en-US" sz="2000" dirty="0"/>
              <a:t>Each chapter contains a table summarizes the model and its relation to the other model, e.g., extract from Table7.1 (Chapter 7): </a:t>
            </a:r>
          </a:p>
        </p:txBody>
      </p:sp>
      <p:graphicFrame>
        <p:nvGraphicFramePr>
          <p:cNvPr id="5" name="Table 4">
            <a:extLst>
              <a:ext uri="{FF2B5EF4-FFF2-40B4-BE49-F238E27FC236}">
                <a16:creationId xmlns:a16="http://schemas.microsoft.com/office/drawing/2014/main" id="{29FF4FC9-19A0-EF7C-DA6A-30ADF45D095A}"/>
              </a:ext>
            </a:extLst>
          </p:cNvPr>
          <p:cNvGraphicFramePr>
            <a:graphicFrameLocks noGrp="1"/>
          </p:cNvGraphicFramePr>
          <p:nvPr>
            <p:extLst>
              <p:ext uri="{D42A27DB-BD31-4B8C-83A1-F6EECF244321}">
                <p14:modId xmlns:p14="http://schemas.microsoft.com/office/powerpoint/2010/main" val="3582381056"/>
              </p:ext>
            </p:extLst>
          </p:nvPr>
        </p:nvGraphicFramePr>
        <p:xfrm>
          <a:off x="1108038" y="3001382"/>
          <a:ext cx="10391887" cy="3657601"/>
        </p:xfrm>
        <a:graphic>
          <a:graphicData uri="http://schemas.openxmlformats.org/drawingml/2006/table">
            <a:tbl>
              <a:tblPr bandRow="1">
                <a:tableStyleId>{5C22544A-7EE6-4342-B048-85BDC9FD1C3A}</a:tableStyleId>
              </a:tblPr>
              <a:tblGrid>
                <a:gridCol w="10391887">
                  <a:extLst>
                    <a:ext uri="{9D8B030D-6E8A-4147-A177-3AD203B41FA5}">
                      <a16:colId xmlns:a16="http://schemas.microsoft.com/office/drawing/2014/main" val="3649837082"/>
                    </a:ext>
                  </a:extLst>
                </a:gridCol>
              </a:tblGrid>
              <a:tr h="635805">
                <a:tc>
                  <a:txBody>
                    <a:bodyPr/>
                    <a:lstStyle/>
                    <a:p>
                      <a:pPr>
                        <a:lnSpc>
                          <a:spcPct val="100000"/>
                        </a:lnSpc>
                      </a:pPr>
                      <a:r>
                        <a:rPr lang="en-US" sz="2000" b="1" dirty="0">
                          <a:effectLst/>
                        </a:rPr>
                        <a:t>Stage 1: Building the Foundations of the Case Formulation: Attending to Key Elements of Client Process</a:t>
                      </a:r>
                      <a:endParaRPr lang="en-GB" sz="2000" b="1" dirty="0">
                        <a:effectLst/>
                        <a:latin typeface="Times New Roman" panose="02020603050405020304" pitchFamily="18" charset="0"/>
                        <a:ea typeface="Times New Roman" panose="02020603050405020304" pitchFamily="18" charset="0"/>
                      </a:endParaRPr>
                    </a:p>
                  </a:txBody>
                  <a:tcPr marL="63507" marR="63507" marT="0" marB="0"/>
                </a:tc>
                <a:extLst>
                  <a:ext uri="{0D108BD9-81ED-4DB2-BD59-A6C34878D82A}">
                    <a16:rowId xmlns:a16="http://schemas.microsoft.com/office/drawing/2014/main" val="2829129527"/>
                  </a:ext>
                </a:extLst>
              </a:tr>
              <a:tr h="711903">
                <a:tc>
                  <a:txBody>
                    <a:bodyPr/>
                    <a:lstStyle/>
                    <a:p>
                      <a:pPr>
                        <a:lnSpc>
                          <a:spcPct val="100000"/>
                        </a:lnSpc>
                      </a:pPr>
                      <a:r>
                        <a:rPr lang="en-US" sz="2000" dirty="0">
                          <a:effectLst/>
                        </a:rPr>
                        <a:t>    1-1. Listen to the presenting problems (relational and behavioral difficulties and related triggering events) [=CPF aspect I-A; builds toward =&gt; 2-1]</a:t>
                      </a:r>
                      <a:endParaRPr lang="en-GB" sz="2000" dirty="0">
                        <a:effectLst/>
                        <a:latin typeface="Times New Roman" panose="02020603050405020304" pitchFamily="18" charset="0"/>
                        <a:ea typeface="Times New Roman" panose="02020603050405020304" pitchFamily="18" charset="0"/>
                      </a:endParaRPr>
                    </a:p>
                  </a:txBody>
                  <a:tcPr marL="63507" marR="63507" marT="0" marB="0"/>
                </a:tc>
                <a:extLst>
                  <a:ext uri="{0D108BD9-81ED-4DB2-BD59-A6C34878D82A}">
                    <a16:rowId xmlns:a16="http://schemas.microsoft.com/office/drawing/2014/main" val="2308016307"/>
                  </a:ext>
                </a:extLst>
              </a:tr>
              <a:tr h="326380">
                <a:tc>
                  <a:txBody>
                    <a:bodyPr/>
                    <a:lstStyle/>
                    <a:p>
                      <a:pPr>
                        <a:lnSpc>
                          <a:spcPct val="100000"/>
                        </a:lnSpc>
                      </a:pPr>
                      <a:r>
                        <a:rPr lang="en-US" sz="2000" dirty="0">
                          <a:effectLst/>
                        </a:rPr>
                        <a:t>    1-2. Listen for and identify poignancy and painful emotional experience [=III]</a:t>
                      </a:r>
                      <a:endParaRPr lang="en-GB" sz="2000" dirty="0">
                        <a:effectLst/>
                        <a:latin typeface="Times New Roman" panose="02020603050405020304" pitchFamily="18" charset="0"/>
                        <a:ea typeface="Times New Roman" panose="02020603050405020304" pitchFamily="18" charset="0"/>
                      </a:endParaRPr>
                    </a:p>
                  </a:txBody>
                  <a:tcPr marL="63507" marR="63507" marT="0" marB="0"/>
                </a:tc>
                <a:extLst>
                  <a:ext uri="{0D108BD9-81ED-4DB2-BD59-A6C34878D82A}">
                    <a16:rowId xmlns:a16="http://schemas.microsoft.com/office/drawing/2014/main" val="2629058335"/>
                  </a:ext>
                </a:extLst>
              </a:tr>
              <a:tr h="635805">
                <a:tc>
                  <a:txBody>
                    <a:bodyPr/>
                    <a:lstStyle/>
                    <a:p>
                      <a:pPr>
                        <a:lnSpc>
                          <a:spcPct val="100000"/>
                        </a:lnSpc>
                      </a:pPr>
                      <a:r>
                        <a:rPr lang="en-US" sz="2000" dirty="0">
                          <a:effectLst/>
                        </a:rPr>
                        <a:t>    1-3. Listen for possible task markers (implicit in presenting problems and observed in session [=II]</a:t>
                      </a:r>
                      <a:endParaRPr lang="en-GB" sz="2000" dirty="0">
                        <a:effectLst/>
                        <a:latin typeface="Times New Roman" panose="02020603050405020304" pitchFamily="18" charset="0"/>
                        <a:ea typeface="Times New Roman" panose="02020603050405020304" pitchFamily="18" charset="0"/>
                      </a:endParaRPr>
                    </a:p>
                  </a:txBody>
                  <a:tcPr marL="63507" marR="63507" marT="0" marB="0"/>
                </a:tc>
                <a:extLst>
                  <a:ext uri="{0D108BD9-81ED-4DB2-BD59-A6C34878D82A}">
                    <a16:rowId xmlns:a16="http://schemas.microsoft.com/office/drawing/2014/main" val="2904449924"/>
                  </a:ext>
                </a:extLst>
              </a:tr>
              <a:tr h="635805">
                <a:tc>
                  <a:txBody>
                    <a:bodyPr/>
                    <a:lstStyle/>
                    <a:p>
                      <a:pPr>
                        <a:lnSpc>
                          <a:spcPct val="100000"/>
                        </a:lnSpc>
                      </a:pPr>
                      <a:r>
                        <a:rPr lang="en-US" sz="2000" dirty="0">
                          <a:effectLst/>
                        </a:rPr>
                        <a:t>    1-4. Attend to and observe the client’s emotional processing mode (measure-based or emotion processing modes) [=IV]</a:t>
                      </a:r>
                      <a:endParaRPr lang="en-GB" sz="2000" dirty="0">
                        <a:effectLst/>
                        <a:latin typeface="Times New Roman" panose="02020603050405020304" pitchFamily="18" charset="0"/>
                        <a:ea typeface="Times New Roman" panose="02020603050405020304" pitchFamily="18" charset="0"/>
                      </a:endParaRPr>
                    </a:p>
                  </a:txBody>
                  <a:tcPr marL="63507" marR="63507" marT="0" marB="0"/>
                </a:tc>
                <a:extLst>
                  <a:ext uri="{0D108BD9-81ED-4DB2-BD59-A6C34878D82A}">
                    <a16:rowId xmlns:a16="http://schemas.microsoft.com/office/drawing/2014/main" val="2247176365"/>
                  </a:ext>
                </a:extLst>
              </a:tr>
              <a:tr h="711903">
                <a:tc>
                  <a:txBody>
                    <a:bodyPr/>
                    <a:lstStyle/>
                    <a:p>
                      <a:pPr>
                        <a:lnSpc>
                          <a:spcPct val="100000"/>
                        </a:lnSpc>
                      </a:pPr>
                      <a:r>
                        <a:rPr lang="en-US" sz="2000" dirty="0">
                          <a:effectLst/>
                        </a:rPr>
                        <a:t>    1-5. Unfold the emotion-based narrative/life story (including compromised life projects, potentially related to attachment and identity). [=I-B, V; =&gt;2-1, 2-7]</a:t>
                      </a:r>
                      <a:endParaRPr lang="en-GB" sz="2000" dirty="0">
                        <a:effectLst/>
                        <a:latin typeface="Times New Roman" panose="02020603050405020304" pitchFamily="18" charset="0"/>
                        <a:ea typeface="Times New Roman" panose="02020603050405020304" pitchFamily="18" charset="0"/>
                      </a:endParaRPr>
                    </a:p>
                  </a:txBody>
                  <a:tcPr marL="63507" marR="63507" marT="0" marB="0"/>
                </a:tc>
                <a:extLst>
                  <a:ext uri="{0D108BD9-81ED-4DB2-BD59-A6C34878D82A}">
                    <a16:rowId xmlns:a16="http://schemas.microsoft.com/office/drawing/2014/main" val="3300524960"/>
                  </a:ext>
                </a:extLst>
              </a:tr>
            </a:tbl>
          </a:graphicData>
        </a:graphic>
      </p:graphicFrame>
    </p:spTree>
    <p:extLst>
      <p:ext uri="{BB962C8B-B14F-4D97-AF65-F5344CB8AC3E}">
        <p14:creationId xmlns:p14="http://schemas.microsoft.com/office/powerpoint/2010/main" val="4264850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E37AF-55F1-9A91-F809-DD61905E473D}"/>
              </a:ext>
            </a:extLst>
          </p:cNvPr>
          <p:cNvSpPr>
            <a:spLocks noGrp="1"/>
          </p:cNvSpPr>
          <p:nvPr>
            <p:ph type="title"/>
          </p:nvPr>
        </p:nvSpPr>
        <p:spPr>
          <a:xfrm>
            <a:off x="1430766" y="973669"/>
            <a:ext cx="8918089" cy="706964"/>
          </a:xfrm>
        </p:spPr>
        <p:txBody>
          <a:bodyPr/>
          <a:lstStyle/>
          <a:p>
            <a:r>
              <a:rPr lang="en-US" sz="3200" b="1" dirty="0"/>
              <a:t>Addition of Marginalization Experiences: Client Process Framework &amp; Case Formulation Work</a:t>
            </a:r>
          </a:p>
        </p:txBody>
      </p:sp>
      <p:sp>
        <p:nvSpPr>
          <p:cNvPr id="3" name="Content Placeholder 2">
            <a:extLst>
              <a:ext uri="{FF2B5EF4-FFF2-40B4-BE49-F238E27FC236}">
                <a16:creationId xmlns:a16="http://schemas.microsoft.com/office/drawing/2014/main" id="{9D6D06A2-F004-23B4-1378-A2C8CB6382C6}"/>
              </a:ext>
            </a:extLst>
          </p:cNvPr>
          <p:cNvSpPr>
            <a:spLocks noGrp="1"/>
          </p:cNvSpPr>
          <p:nvPr>
            <p:ph idx="1"/>
          </p:nvPr>
        </p:nvSpPr>
        <p:spPr>
          <a:xfrm>
            <a:off x="1154954" y="2409713"/>
            <a:ext cx="9322994" cy="4335332"/>
          </a:xfrm>
        </p:spPr>
        <p:txBody>
          <a:bodyPr>
            <a:normAutofit fontScale="92500" lnSpcReduction="10000"/>
          </a:bodyPr>
          <a:lstStyle/>
          <a:p>
            <a:r>
              <a:rPr lang="en-US" sz="2200" b="1" dirty="0"/>
              <a:t>Client Process Framework: V. Self-Self-Other Themes: How Clients Generally Treat Themselves and Others: </a:t>
            </a:r>
          </a:p>
          <a:p>
            <a:pPr lvl="1"/>
            <a:r>
              <a:rPr lang="en-US" sz="2000" b="1" i="1" dirty="0"/>
              <a:t>D. Relevant marginalized self-identities</a:t>
            </a:r>
          </a:p>
          <a:p>
            <a:pPr lvl="1"/>
            <a:r>
              <a:rPr lang="en-US" sz="2000" dirty="0"/>
              <a:t>E.g., Gender, sexual orientation, skin color (phenotype), immigrant status, disability, neurodiversity </a:t>
            </a:r>
          </a:p>
          <a:p>
            <a:pPr lvl="1"/>
            <a:r>
              <a:rPr lang="en-US" sz="2000" dirty="0"/>
              <a:t>Personal characteristics that target the person for micro-aggressions (Sue, 2021) and other less subtle forms of emotional injury by others (especially authority figures)</a:t>
            </a:r>
          </a:p>
          <a:p>
            <a:pPr lvl="1"/>
            <a:r>
              <a:rPr lang="en-US" sz="2000" dirty="0"/>
              <a:t>Force the person into marginalized self-identities characterized by negative treatment of self and fear of/excessive deference toward others</a:t>
            </a:r>
          </a:p>
          <a:p>
            <a:r>
              <a:rPr lang="en-US" sz="2200" b="1" dirty="0"/>
              <a:t>Case Formulation Work: </a:t>
            </a:r>
            <a:r>
              <a:rPr lang="en-US" sz="2400" b="1" dirty="0"/>
              <a:t>Step 2-7: T: Identify themes: self-self relations, self-other/other-self relations, </a:t>
            </a:r>
            <a:r>
              <a:rPr lang="en-US" sz="2400" b="1" i="1" dirty="0"/>
              <a:t>marginalizing identities</a:t>
            </a:r>
            <a:r>
              <a:rPr lang="en-US" sz="2400" b="1" dirty="0"/>
              <a:t> </a:t>
            </a:r>
          </a:p>
        </p:txBody>
      </p:sp>
    </p:spTree>
    <p:extLst>
      <p:ext uri="{BB962C8B-B14F-4D97-AF65-F5344CB8AC3E}">
        <p14:creationId xmlns:p14="http://schemas.microsoft.com/office/powerpoint/2010/main" val="3626603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F6408-6C9F-C8D1-B7E9-9EA756F09BE9}"/>
              </a:ext>
            </a:extLst>
          </p:cNvPr>
          <p:cNvSpPr>
            <a:spLocks noGrp="1"/>
          </p:cNvSpPr>
          <p:nvPr>
            <p:ph type="title"/>
          </p:nvPr>
        </p:nvSpPr>
        <p:spPr/>
        <p:txBody>
          <a:bodyPr/>
          <a:lstStyle/>
          <a:p>
            <a:r>
              <a:rPr lang="en-US" b="1" dirty="0"/>
              <a:t>Implications of Revisions to EFT Case Formulation Models</a:t>
            </a:r>
          </a:p>
        </p:txBody>
      </p:sp>
      <p:sp>
        <p:nvSpPr>
          <p:cNvPr id="3" name="Content Placeholder 2">
            <a:extLst>
              <a:ext uri="{FF2B5EF4-FFF2-40B4-BE49-F238E27FC236}">
                <a16:creationId xmlns:a16="http://schemas.microsoft.com/office/drawing/2014/main" id="{59634B45-8F1D-C137-7421-27A12F0F3B65}"/>
              </a:ext>
            </a:extLst>
          </p:cNvPr>
          <p:cNvSpPr>
            <a:spLocks noGrp="1"/>
          </p:cNvSpPr>
          <p:nvPr>
            <p:ph idx="1"/>
          </p:nvPr>
        </p:nvSpPr>
        <p:spPr>
          <a:xfrm>
            <a:off x="1154954" y="2603500"/>
            <a:ext cx="9559662" cy="4539578"/>
          </a:xfrm>
        </p:spPr>
        <p:txBody>
          <a:bodyPr>
            <a:normAutofit fontScale="92500" lnSpcReduction="10000"/>
          </a:bodyPr>
          <a:lstStyle/>
          <a:p>
            <a:r>
              <a:rPr lang="en-US" sz="2400" dirty="0"/>
              <a:t>Five Aspect Client Process Framework: recommended for written case formulations</a:t>
            </a:r>
          </a:p>
          <a:p>
            <a:pPr lvl="1"/>
            <a:r>
              <a:rPr lang="en-US" sz="2000" dirty="0"/>
              <a:t>Logical and clear</a:t>
            </a:r>
          </a:p>
          <a:p>
            <a:r>
              <a:rPr lang="en-US" sz="2400" dirty="0"/>
              <a:t>Case Formulation Work Meta-task model: recommended for actual practice of case formulation over therapy</a:t>
            </a:r>
          </a:p>
          <a:p>
            <a:r>
              <a:rPr lang="en-US" sz="2400" dirty="0"/>
              <a:t>Possibility for written or in-sessions case formulation: </a:t>
            </a:r>
          </a:p>
          <a:p>
            <a:pPr lvl="1"/>
            <a:r>
              <a:rPr lang="en-US" sz="2000" dirty="0"/>
              <a:t>Early therapy case formulations might follow 5 Steps of Stage 1 as a framework</a:t>
            </a:r>
          </a:p>
          <a:p>
            <a:pPr lvl="1"/>
            <a:r>
              <a:rPr lang="en-US" sz="2000" dirty="0"/>
              <a:t>Middle therapy case formulations might follow 8 Steps of Stage 2 as a framework</a:t>
            </a:r>
          </a:p>
          <a:p>
            <a:pPr lvl="1"/>
            <a:r>
              <a:rPr lang="en-US" sz="2000" dirty="0"/>
              <a:t>Late therapy case formulations might update Stage 2 formulations with the 4 steps of Stage 3</a:t>
            </a:r>
          </a:p>
        </p:txBody>
      </p:sp>
    </p:spTree>
    <p:extLst>
      <p:ext uri="{BB962C8B-B14F-4D97-AF65-F5344CB8AC3E}">
        <p14:creationId xmlns:p14="http://schemas.microsoft.com/office/powerpoint/2010/main" val="255390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174BB-9966-7A33-9371-581473A75C23}"/>
              </a:ext>
            </a:extLst>
          </p:cNvPr>
          <p:cNvSpPr>
            <a:spLocks noGrp="1"/>
          </p:cNvSpPr>
          <p:nvPr>
            <p:ph type="title"/>
          </p:nvPr>
        </p:nvSpPr>
        <p:spPr/>
        <p:txBody>
          <a:bodyPr/>
          <a:lstStyle/>
          <a:p>
            <a:r>
              <a:rPr lang="en-US" b="1" dirty="0"/>
              <a:t>EFT Case Formulation Update: Questions &amp; Comments?</a:t>
            </a:r>
            <a:endParaRPr lang="en-US" dirty="0"/>
          </a:p>
        </p:txBody>
      </p:sp>
      <p:sp>
        <p:nvSpPr>
          <p:cNvPr id="3" name="Content Placeholder 2">
            <a:extLst>
              <a:ext uri="{FF2B5EF4-FFF2-40B4-BE49-F238E27FC236}">
                <a16:creationId xmlns:a16="http://schemas.microsoft.com/office/drawing/2014/main" id="{CD021EED-9306-9BC3-7C2A-A79D6AB53A8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55539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53DF8-E358-194B-A7AB-E7B05A97D6FF}"/>
              </a:ext>
            </a:extLst>
          </p:cNvPr>
          <p:cNvSpPr>
            <a:spLocks noGrp="1"/>
          </p:cNvSpPr>
          <p:nvPr>
            <p:ph type="title"/>
          </p:nvPr>
        </p:nvSpPr>
        <p:spPr/>
        <p:txBody>
          <a:bodyPr/>
          <a:lstStyle/>
          <a:p>
            <a:r>
              <a:rPr lang="en-US" b="1" dirty="0"/>
              <a:t>Segment 2: Live Demonstration</a:t>
            </a:r>
          </a:p>
        </p:txBody>
      </p:sp>
      <p:sp>
        <p:nvSpPr>
          <p:cNvPr id="3" name="Content Placeholder 2">
            <a:extLst>
              <a:ext uri="{FF2B5EF4-FFF2-40B4-BE49-F238E27FC236}">
                <a16:creationId xmlns:a16="http://schemas.microsoft.com/office/drawing/2014/main" id="{5E77A079-7CCB-214C-8EC9-EFBD5B9F2DB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77653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53DF8-E358-194B-A7AB-E7B05A97D6FF}"/>
              </a:ext>
            </a:extLst>
          </p:cNvPr>
          <p:cNvSpPr>
            <a:spLocks noGrp="1"/>
          </p:cNvSpPr>
          <p:nvPr>
            <p:ph type="title"/>
          </p:nvPr>
        </p:nvSpPr>
        <p:spPr>
          <a:xfrm>
            <a:off x="621792" y="838200"/>
            <a:ext cx="9791610" cy="706964"/>
          </a:xfrm>
        </p:spPr>
        <p:txBody>
          <a:bodyPr/>
          <a:lstStyle/>
          <a:p>
            <a:r>
              <a:rPr lang="en-US" b="1" dirty="0"/>
              <a:t>Segment 3: Live Demonstration Discussion/ Check-in re: your EFT practice/General Networking</a:t>
            </a:r>
          </a:p>
        </p:txBody>
      </p:sp>
      <p:sp>
        <p:nvSpPr>
          <p:cNvPr id="3" name="Content Placeholder 2">
            <a:extLst>
              <a:ext uri="{FF2B5EF4-FFF2-40B4-BE49-F238E27FC236}">
                <a16:creationId xmlns:a16="http://schemas.microsoft.com/office/drawing/2014/main" id="{5E77A079-7CCB-214C-8EC9-EFBD5B9F2DB2}"/>
              </a:ext>
            </a:extLst>
          </p:cNvPr>
          <p:cNvSpPr>
            <a:spLocks noGrp="1"/>
          </p:cNvSpPr>
          <p:nvPr>
            <p:ph idx="1"/>
          </p:nvPr>
        </p:nvSpPr>
        <p:spPr>
          <a:xfrm>
            <a:off x="1154954" y="2603500"/>
            <a:ext cx="8825659" cy="4248404"/>
          </a:xfrm>
        </p:spPr>
        <p:txBody>
          <a:bodyPr>
            <a:normAutofit fontScale="92500" lnSpcReduction="10000"/>
          </a:bodyPr>
          <a:lstStyle/>
          <a:p>
            <a:r>
              <a:rPr lang="en-GB" sz="2000" dirty="0">
                <a:ea typeface="Times New Roman" panose="02020603050405020304" pitchFamily="18" charset="0"/>
              </a:rPr>
              <a:t>Have a cup of tea/coffee and a snack while you talk with others in the community.  (30 min)</a:t>
            </a:r>
          </a:p>
          <a:p>
            <a:r>
              <a:rPr lang="en-US" sz="2000" dirty="0"/>
              <a:t>Will use Zoom break-out rooms of 3-6 people each (20 min):</a:t>
            </a:r>
          </a:p>
          <a:p>
            <a:pPr lvl="1"/>
            <a:r>
              <a:rPr lang="en-US" sz="1800" dirty="0"/>
              <a:t>Check-in</a:t>
            </a:r>
          </a:p>
          <a:p>
            <a:pPr lvl="1"/>
            <a:r>
              <a:rPr lang="en-US" sz="1800" dirty="0"/>
              <a:t>Discussion (of video)</a:t>
            </a:r>
          </a:p>
          <a:p>
            <a:pPr lvl="1"/>
            <a:r>
              <a:rPr lang="en-US" sz="1800" dirty="0"/>
              <a:t>Networking (social/other)</a:t>
            </a:r>
          </a:p>
          <a:p>
            <a:r>
              <a:rPr lang="en-US" sz="2000" dirty="0"/>
              <a:t>Check-in/Discussion/Networking Questions:</a:t>
            </a:r>
          </a:p>
          <a:p>
            <a:r>
              <a:rPr lang="en-GB" sz="2000" b="1" dirty="0"/>
              <a:t>1. Introduce yourself: Where are you in your development as an EFT therapist? Where are you based? What kinds of clients do you work with?</a:t>
            </a:r>
            <a:endParaRPr lang="en-GB" sz="2000" dirty="0"/>
          </a:p>
          <a:p>
            <a:pPr marL="457200"/>
            <a:r>
              <a:rPr lang="en-GB" sz="2000" b="1" dirty="0">
                <a:effectLst/>
                <a:ea typeface="Times New Roman" panose="02020603050405020304" pitchFamily="18" charset="0"/>
              </a:rPr>
              <a:t>2. What would support your development as an EFT therapist?</a:t>
            </a:r>
            <a:endParaRPr lang="en-GB" sz="2000" dirty="0">
              <a:effectLst/>
              <a:ea typeface="Times New Roman" panose="02020603050405020304" pitchFamily="18" charset="0"/>
            </a:endParaRPr>
          </a:p>
          <a:p>
            <a:pPr marL="457200"/>
            <a:r>
              <a:rPr lang="en-GB" sz="2000" b="1" dirty="0">
                <a:effectLst/>
                <a:ea typeface="Times New Roman" panose="02020603050405020304" pitchFamily="18" charset="0"/>
              </a:rPr>
              <a:t>3. What do you have for the supervision/skill practice segment?</a:t>
            </a:r>
            <a:endParaRPr lang="en-GB" sz="1800" dirty="0">
              <a:effectLst/>
              <a:ea typeface="Times New Roman" panose="02020603050405020304" pitchFamily="18" charset="0"/>
            </a:endParaRPr>
          </a:p>
        </p:txBody>
      </p:sp>
    </p:spTree>
    <p:extLst>
      <p:ext uri="{BB962C8B-B14F-4D97-AF65-F5344CB8AC3E}">
        <p14:creationId xmlns:p14="http://schemas.microsoft.com/office/powerpoint/2010/main" val="3246386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53DF8-E358-194B-A7AB-E7B05A97D6FF}"/>
              </a:ext>
            </a:extLst>
          </p:cNvPr>
          <p:cNvSpPr>
            <a:spLocks noGrp="1"/>
          </p:cNvSpPr>
          <p:nvPr>
            <p:ph type="title"/>
          </p:nvPr>
        </p:nvSpPr>
        <p:spPr>
          <a:xfrm>
            <a:off x="1154954" y="973668"/>
            <a:ext cx="9269206" cy="706964"/>
          </a:xfrm>
        </p:spPr>
        <p:txBody>
          <a:bodyPr/>
          <a:lstStyle/>
          <a:p>
            <a:r>
              <a:rPr lang="en-US" b="1" dirty="0"/>
              <a:t>Segment 4: Skill Practice/Peer Supervision/Embody a Client</a:t>
            </a:r>
          </a:p>
        </p:txBody>
      </p:sp>
      <p:sp>
        <p:nvSpPr>
          <p:cNvPr id="3" name="Content Placeholder 2">
            <a:extLst>
              <a:ext uri="{FF2B5EF4-FFF2-40B4-BE49-F238E27FC236}">
                <a16:creationId xmlns:a16="http://schemas.microsoft.com/office/drawing/2014/main" id="{5E77A079-7CCB-214C-8EC9-EFBD5B9F2DB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53226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E4E23-23B4-DF45-9F1E-25262D597BAB}"/>
              </a:ext>
            </a:extLst>
          </p:cNvPr>
          <p:cNvSpPr>
            <a:spLocks noGrp="1"/>
          </p:cNvSpPr>
          <p:nvPr>
            <p:ph type="title"/>
          </p:nvPr>
        </p:nvSpPr>
        <p:spPr>
          <a:xfrm>
            <a:off x="1154954" y="973668"/>
            <a:ext cx="9037917" cy="706964"/>
          </a:xfrm>
        </p:spPr>
        <p:txBody>
          <a:bodyPr/>
          <a:lstStyle/>
          <a:p>
            <a:r>
              <a:rPr lang="en-US" b="1" dirty="0"/>
              <a:t>Segment 5: </a:t>
            </a:r>
            <a:r>
              <a:rPr lang="en-GB" sz="3600" b="1" dirty="0">
                <a:ea typeface="Times New Roman" panose="02020603050405020304" pitchFamily="18" charset="0"/>
              </a:rPr>
              <a:t>Processing/Feedback/Q&amp;A</a:t>
            </a:r>
            <a:endParaRPr lang="en-US" b="1" dirty="0"/>
          </a:p>
        </p:txBody>
      </p:sp>
      <p:sp>
        <p:nvSpPr>
          <p:cNvPr id="3" name="Content Placeholder 2">
            <a:extLst>
              <a:ext uri="{FF2B5EF4-FFF2-40B4-BE49-F238E27FC236}">
                <a16:creationId xmlns:a16="http://schemas.microsoft.com/office/drawing/2014/main" id="{89156C24-E5E0-0444-9111-3CF1BF7BF674}"/>
              </a:ext>
            </a:extLst>
          </p:cNvPr>
          <p:cNvSpPr>
            <a:spLocks noGrp="1"/>
          </p:cNvSpPr>
          <p:nvPr>
            <p:ph idx="1"/>
          </p:nvPr>
        </p:nvSpPr>
        <p:spPr>
          <a:xfrm>
            <a:off x="1154954" y="2165873"/>
            <a:ext cx="9037917" cy="4692127"/>
          </a:xfrm>
        </p:spPr>
        <p:txBody>
          <a:bodyPr>
            <a:normAutofit/>
          </a:bodyPr>
          <a:lstStyle/>
          <a:p>
            <a:endParaRPr lang="en-GB" sz="1800" dirty="0">
              <a:effectLst/>
              <a:ea typeface="Times New Roman" panose="02020603050405020304" pitchFamily="18" charset="0"/>
            </a:endParaRPr>
          </a:p>
        </p:txBody>
      </p:sp>
    </p:spTree>
    <p:extLst>
      <p:ext uri="{BB962C8B-B14F-4D97-AF65-F5344CB8AC3E}">
        <p14:creationId xmlns:p14="http://schemas.microsoft.com/office/powerpoint/2010/main" val="19749985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071-6C9E-4849-8419-2FFF548A2DA3}"/>
              </a:ext>
            </a:extLst>
          </p:cNvPr>
          <p:cNvSpPr>
            <a:spLocks noGrp="1"/>
          </p:cNvSpPr>
          <p:nvPr>
            <p:ph type="title"/>
          </p:nvPr>
        </p:nvSpPr>
        <p:spPr>
          <a:xfrm>
            <a:off x="2209800" y="973668"/>
            <a:ext cx="7706567" cy="706964"/>
          </a:xfrm>
        </p:spPr>
        <p:txBody>
          <a:bodyPr/>
          <a:lstStyle/>
          <a:p>
            <a:r>
              <a:rPr lang="en-US" b="1" dirty="0"/>
              <a:t>Suggestions for the SI-EFT Board</a:t>
            </a:r>
          </a:p>
        </p:txBody>
      </p:sp>
      <p:sp>
        <p:nvSpPr>
          <p:cNvPr id="3" name="Content Placeholder 2">
            <a:extLst>
              <a:ext uri="{FF2B5EF4-FFF2-40B4-BE49-F238E27FC236}">
                <a16:creationId xmlns:a16="http://schemas.microsoft.com/office/drawing/2014/main" id="{E6DE39C5-7EBC-4B42-BFF9-2D67FEF33760}"/>
              </a:ext>
            </a:extLst>
          </p:cNvPr>
          <p:cNvSpPr>
            <a:spLocks noGrp="1"/>
          </p:cNvSpPr>
          <p:nvPr>
            <p:ph idx="1"/>
          </p:nvPr>
        </p:nvSpPr>
        <p:spPr>
          <a:xfrm>
            <a:off x="1154954" y="2374900"/>
            <a:ext cx="9659350" cy="4216400"/>
          </a:xfrm>
        </p:spPr>
        <p:txBody>
          <a:bodyPr>
            <a:normAutofit/>
          </a:bodyPr>
          <a:lstStyle/>
          <a:p>
            <a:endParaRPr lang="en-US" sz="2400" dirty="0"/>
          </a:p>
        </p:txBody>
      </p:sp>
    </p:spTree>
    <p:extLst>
      <p:ext uri="{BB962C8B-B14F-4D97-AF65-F5344CB8AC3E}">
        <p14:creationId xmlns:p14="http://schemas.microsoft.com/office/powerpoint/2010/main" val="135392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F487A-3EE1-C849-B167-27FF48F3DDCF}"/>
              </a:ext>
            </a:extLst>
          </p:cNvPr>
          <p:cNvSpPr>
            <a:spLocks noGrp="1"/>
          </p:cNvSpPr>
          <p:nvPr>
            <p:ph type="title"/>
          </p:nvPr>
        </p:nvSpPr>
        <p:spPr/>
        <p:txBody>
          <a:bodyPr/>
          <a:lstStyle/>
          <a:p>
            <a:r>
              <a:rPr lang="en-US" dirty="0"/>
              <a:t>Who’s Here?</a:t>
            </a:r>
          </a:p>
        </p:txBody>
      </p:sp>
      <p:sp>
        <p:nvSpPr>
          <p:cNvPr id="3" name="Content Placeholder 2">
            <a:extLst>
              <a:ext uri="{FF2B5EF4-FFF2-40B4-BE49-F238E27FC236}">
                <a16:creationId xmlns:a16="http://schemas.microsoft.com/office/drawing/2014/main" id="{3FFC6867-FD73-CA43-9E22-ACC63B991C93}"/>
              </a:ext>
            </a:extLst>
          </p:cNvPr>
          <p:cNvSpPr>
            <a:spLocks noGrp="1"/>
          </p:cNvSpPr>
          <p:nvPr>
            <p:ph idx="1"/>
          </p:nvPr>
        </p:nvSpPr>
        <p:spPr>
          <a:xfrm>
            <a:off x="1154954" y="2603499"/>
            <a:ext cx="8825659" cy="4109273"/>
          </a:xfrm>
        </p:spPr>
        <p:txBody>
          <a:bodyPr>
            <a:normAutofit/>
          </a:bodyPr>
          <a:lstStyle/>
          <a:p>
            <a:r>
              <a:rPr lang="en-US" sz="2000" b="1" dirty="0"/>
              <a:t>First time here? (Welcome!)</a:t>
            </a:r>
          </a:p>
          <a:p>
            <a:endParaRPr lang="en-US" sz="2000" b="1" dirty="0"/>
          </a:p>
          <a:p>
            <a:r>
              <a:rPr lang="en-US" sz="2000" b="1" dirty="0"/>
              <a:t>From where? (Countries &amp; parts of the UK):</a:t>
            </a:r>
          </a:p>
          <a:p>
            <a:pPr lvl="1"/>
            <a:r>
              <a:rPr lang="en-US" dirty="0"/>
              <a:t>UK</a:t>
            </a:r>
          </a:p>
          <a:p>
            <a:pPr lvl="1"/>
            <a:r>
              <a:rPr lang="en-US" dirty="0"/>
              <a:t>US</a:t>
            </a:r>
          </a:p>
          <a:p>
            <a:pPr lvl="1"/>
            <a:r>
              <a:rPr lang="en-US" dirty="0"/>
              <a:t>Pakistan</a:t>
            </a:r>
          </a:p>
          <a:p>
            <a:pPr lvl="1"/>
            <a:r>
              <a:rPr lang="en-US" dirty="0"/>
              <a:t>India</a:t>
            </a:r>
          </a:p>
          <a:p>
            <a:pPr lvl="1"/>
            <a:endParaRPr lang="en-US" dirty="0"/>
          </a:p>
        </p:txBody>
      </p:sp>
    </p:spTree>
    <p:extLst>
      <p:ext uri="{BB962C8B-B14F-4D97-AF65-F5344CB8AC3E}">
        <p14:creationId xmlns:p14="http://schemas.microsoft.com/office/powerpoint/2010/main" val="918476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071-6C9E-4849-8419-2FFF548A2DA3}"/>
              </a:ext>
            </a:extLst>
          </p:cNvPr>
          <p:cNvSpPr>
            <a:spLocks noGrp="1"/>
          </p:cNvSpPr>
          <p:nvPr>
            <p:ph type="title"/>
          </p:nvPr>
        </p:nvSpPr>
        <p:spPr>
          <a:xfrm>
            <a:off x="2209800" y="973668"/>
            <a:ext cx="7706567" cy="706964"/>
          </a:xfrm>
        </p:spPr>
        <p:txBody>
          <a:bodyPr/>
          <a:lstStyle/>
          <a:p>
            <a:r>
              <a:rPr lang="en-US" b="1" dirty="0"/>
              <a:t>Suggestions from previous meetings: May 2024</a:t>
            </a:r>
          </a:p>
        </p:txBody>
      </p:sp>
      <p:sp>
        <p:nvSpPr>
          <p:cNvPr id="3" name="Content Placeholder 2">
            <a:extLst>
              <a:ext uri="{FF2B5EF4-FFF2-40B4-BE49-F238E27FC236}">
                <a16:creationId xmlns:a16="http://schemas.microsoft.com/office/drawing/2014/main" id="{E6DE39C5-7EBC-4B42-BFF9-2D67FEF33760}"/>
              </a:ext>
            </a:extLst>
          </p:cNvPr>
          <p:cNvSpPr>
            <a:spLocks noGrp="1"/>
          </p:cNvSpPr>
          <p:nvPr>
            <p:ph idx="1"/>
          </p:nvPr>
        </p:nvSpPr>
        <p:spPr>
          <a:xfrm>
            <a:off x="1154954" y="2374900"/>
            <a:ext cx="9659350" cy="4216400"/>
          </a:xfrm>
        </p:spPr>
        <p:txBody>
          <a:bodyPr>
            <a:normAutofit/>
          </a:bodyPr>
          <a:lstStyle/>
          <a:p>
            <a:r>
              <a:rPr lang="en-US" sz="2400" dirty="0"/>
              <a:t>Consider implementing or support an “EFT lab” for Deliberate Practice</a:t>
            </a:r>
          </a:p>
        </p:txBody>
      </p:sp>
    </p:spTree>
    <p:extLst>
      <p:ext uri="{BB962C8B-B14F-4D97-AF65-F5344CB8AC3E}">
        <p14:creationId xmlns:p14="http://schemas.microsoft.com/office/powerpoint/2010/main" val="1946434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071-6C9E-4849-8419-2FFF548A2DA3}"/>
              </a:ext>
            </a:extLst>
          </p:cNvPr>
          <p:cNvSpPr>
            <a:spLocks noGrp="1"/>
          </p:cNvSpPr>
          <p:nvPr>
            <p:ph type="title"/>
          </p:nvPr>
        </p:nvSpPr>
        <p:spPr>
          <a:xfrm>
            <a:off x="2209800" y="973668"/>
            <a:ext cx="7706567" cy="706964"/>
          </a:xfrm>
        </p:spPr>
        <p:txBody>
          <a:bodyPr/>
          <a:lstStyle/>
          <a:p>
            <a:r>
              <a:rPr lang="en-US" b="1" dirty="0"/>
              <a:t>Suggestions from Previous Meetings: Jan 2024</a:t>
            </a:r>
          </a:p>
        </p:txBody>
      </p:sp>
      <p:sp>
        <p:nvSpPr>
          <p:cNvPr id="3" name="Content Placeholder 2">
            <a:extLst>
              <a:ext uri="{FF2B5EF4-FFF2-40B4-BE49-F238E27FC236}">
                <a16:creationId xmlns:a16="http://schemas.microsoft.com/office/drawing/2014/main" id="{E6DE39C5-7EBC-4B42-BFF9-2D67FEF33760}"/>
              </a:ext>
            </a:extLst>
          </p:cNvPr>
          <p:cNvSpPr>
            <a:spLocks noGrp="1"/>
          </p:cNvSpPr>
          <p:nvPr>
            <p:ph idx="1"/>
          </p:nvPr>
        </p:nvSpPr>
        <p:spPr>
          <a:xfrm>
            <a:off x="1154954" y="2374900"/>
            <a:ext cx="9659350" cy="4216400"/>
          </a:xfrm>
        </p:spPr>
        <p:txBody>
          <a:bodyPr>
            <a:normAutofit fontScale="92500" lnSpcReduction="20000"/>
          </a:bodyPr>
          <a:lstStyle/>
          <a:p>
            <a:r>
              <a:rPr lang="en-US" sz="2400" dirty="0"/>
              <a:t>Meeting statistics: Video segment: 39 (Peak); skill practice segment: 24; processing segment: 13</a:t>
            </a:r>
          </a:p>
          <a:p>
            <a:r>
              <a:rPr lang="en-US" sz="2400" dirty="0"/>
              <a:t>Sunday vs. Thursday: Half of participants could Thursday; half couldn’t.  All or almost all were happy to alternate between Sunday &amp; Thursday</a:t>
            </a:r>
          </a:p>
          <a:p>
            <a:r>
              <a:rPr lang="en-US" sz="2400" dirty="0"/>
              <a:t>Meeting frequency: Of those remaining for final segment, almost all preferred bimonthly meetings</a:t>
            </a:r>
          </a:p>
          <a:p>
            <a:pPr lvl="1"/>
            <a:r>
              <a:rPr lang="en-US" sz="2200" dirty="0"/>
              <a:t>Several commented on the possibility of losing continuity when they had to miss meetings</a:t>
            </a:r>
          </a:p>
          <a:p>
            <a:pPr lvl="1"/>
            <a:r>
              <a:rPr lang="en-US" sz="2200" dirty="0"/>
              <a:t>At the same time, there was a general appreciation of the burden on the hosts</a:t>
            </a:r>
          </a:p>
          <a:p>
            <a:r>
              <a:rPr lang="en-US" sz="2400" dirty="0"/>
              <a:t>Meeting link: Will have to send out new invitation &amp; meeting number for each meeting =&gt; Robert agreed to work on this</a:t>
            </a:r>
          </a:p>
          <a:p>
            <a:endParaRPr lang="en-US" sz="2400" dirty="0"/>
          </a:p>
        </p:txBody>
      </p:sp>
    </p:spTree>
    <p:extLst>
      <p:ext uri="{BB962C8B-B14F-4D97-AF65-F5344CB8AC3E}">
        <p14:creationId xmlns:p14="http://schemas.microsoft.com/office/powerpoint/2010/main" val="10217681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071-6C9E-4849-8419-2FFF548A2DA3}"/>
              </a:ext>
            </a:extLst>
          </p:cNvPr>
          <p:cNvSpPr>
            <a:spLocks noGrp="1"/>
          </p:cNvSpPr>
          <p:nvPr>
            <p:ph type="title"/>
          </p:nvPr>
        </p:nvSpPr>
        <p:spPr>
          <a:xfrm>
            <a:off x="2209800" y="973668"/>
            <a:ext cx="7706567" cy="706964"/>
          </a:xfrm>
        </p:spPr>
        <p:txBody>
          <a:bodyPr/>
          <a:lstStyle/>
          <a:p>
            <a:r>
              <a:rPr lang="en-US" b="1" dirty="0"/>
              <a:t>Suggestions from Previous Meetings: Nov 2023</a:t>
            </a:r>
          </a:p>
        </p:txBody>
      </p:sp>
      <p:sp>
        <p:nvSpPr>
          <p:cNvPr id="3" name="Content Placeholder 2">
            <a:extLst>
              <a:ext uri="{FF2B5EF4-FFF2-40B4-BE49-F238E27FC236}">
                <a16:creationId xmlns:a16="http://schemas.microsoft.com/office/drawing/2014/main" id="{E6DE39C5-7EBC-4B42-BFF9-2D67FEF33760}"/>
              </a:ext>
            </a:extLst>
          </p:cNvPr>
          <p:cNvSpPr>
            <a:spLocks noGrp="1"/>
          </p:cNvSpPr>
          <p:nvPr>
            <p:ph idx="1"/>
          </p:nvPr>
        </p:nvSpPr>
        <p:spPr>
          <a:xfrm>
            <a:off x="1154954" y="2374900"/>
            <a:ext cx="8825659" cy="4216400"/>
          </a:xfrm>
        </p:spPr>
        <p:txBody>
          <a:bodyPr>
            <a:normAutofit fontScale="92500" lnSpcReduction="20000"/>
          </a:bodyPr>
          <a:lstStyle/>
          <a:p>
            <a:r>
              <a:rPr lang="en-US" sz="2400" dirty="0"/>
              <a:t>Meeting ended with processing/Q&amp;A, finishing at about 8:45 UK time</a:t>
            </a:r>
          </a:p>
          <a:p>
            <a:r>
              <a:rPr lang="en-US" sz="2400" dirty="0"/>
              <a:t>Main suggestion/request was for more presence from Lorna, Joan &amp; Ligia, either at Network Meetings on in the form of YouTube videos.  They need more international presence so people can see who they are</a:t>
            </a:r>
          </a:p>
          <a:p>
            <a:r>
              <a:rPr lang="en-US" sz="2400" dirty="0"/>
              <a:t>Agreed to continue flexible ending time of 8:15 –to 9pm UK time, at least for now</a:t>
            </a:r>
          </a:p>
          <a:p>
            <a:r>
              <a:rPr lang="en-US" sz="2400" dirty="0"/>
              <a:t>Therapist commentary video (EFT over time, session 2) was appreciated, although for some it felt fast &amp; was hard to follow how Les got there with Marcy</a:t>
            </a:r>
          </a:p>
          <a:p>
            <a:r>
              <a:rPr lang="en-US" sz="2400" dirty="0"/>
              <a:t>Folks enjoyed the window into the Learning book 2</a:t>
            </a:r>
            <a:r>
              <a:rPr lang="en-US" sz="2400" baseline="30000" dirty="0"/>
              <a:t>nd</a:t>
            </a:r>
            <a:r>
              <a:rPr lang="en-US" sz="2400" dirty="0"/>
              <a:t> ed process &amp; would have liked to have heard more</a:t>
            </a:r>
          </a:p>
        </p:txBody>
      </p:sp>
    </p:spTree>
    <p:extLst>
      <p:ext uri="{BB962C8B-B14F-4D97-AF65-F5344CB8AC3E}">
        <p14:creationId xmlns:p14="http://schemas.microsoft.com/office/powerpoint/2010/main" val="18697201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071-6C9E-4849-8419-2FFF548A2DA3}"/>
              </a:ext>
            </a:extLst>
          </p:cNvPr>
          <p:cNvSpPr>
            <a:spLocks noGrp="1"/>
          </p:cNvSpPr>
          <p:nvPr>
            <p:ph type="title"/>
          </p:nvPr>
        </p:nvSpPr>
        <p:spPr>
          <a:xfrm>
            <a:off x="2209800" y="973668"/>
            <a:ext cx="7706567" cy="706964"/>
          </a:xfrm>
        </p:spPr>
        <p:txBody>
          <a:bodyPr/>
          <a:lstStyle/>
          <a:p>
            <a:r>
              <a:rPr lang="en-US" b="1" dirty="0"/>
              <a:t>Suggestions from Previous Meetings: Sept 2023</a:t>
            </a:r>
          </a:p>
        </p:txBody>
      </p:sp>
      <p:sp>
        <p:nvSpPr>
          <p:cNvPr id="3" name="Content Placeholder 2">
            <a:extLst>
              <a:ext uri="{FF2B5EF4-FFF2-40B4-BE49-F238E27FC236}">
                <a16:creationId xmlns:a16="http://schemas.microsoft.com/office/drawing/2014/main" id="{E6DE39C5-7EBC-4B42-BFF9-2D67FEF33760}"/>
              </a:ext>
            </a:extLst>
          </p:cNvPr>
          <p:cNvSpPr>
            <a:spLocks noGrp="1"/>
          </p:cNvSpPr>
          <p:nvPr>
            <p:ph idx="1"/>
          </p:nvPr>
        </p:nvSpPr>
        <p:spPr>
          <a:xfrm>
            <a:off x="1154954" y="2374900"/>
            <a:ext cx="8825659" cy="4216400"/>
          </a:xfrm>
        </p:spPr>
        <p:txBody>
          <a:bodyPr>
            <a:normAutofit fontScale="85000" lnSpcReduction="20000"/>
          </a:bodyPr>
          <a:lstStyle/>
          <a:p>
            <a:r>
              <a:rPr lang="en-US" sz="2400" dirty="0"/>
              <a:t>Very positive feedback on the Written Case Formulation presentation today, although it did last an hour and through off the timing for the rest of the session.  Consensus of the group was that this was worth it.</a:t>
            </a:r>
          </a:p>
          <a:p>
            <a:r>
              <a:rPr lang="en-US" sz="2400" dirty="0"/>
              <a:t>There was enthusiasm for doing another, more hands-on session on Case Formulation, in which the group look first at an EFT video then work in break-out rooms using the framework presented to develop their own case formulations of the video</a:t>
            </a:r>
          </a:p>
          <a:p>
            <a:r>
              <a:rPr lang="en-US" sz="2400" dirty="0"/>
              <a:t>Folks noted that maybe 3 hours would a better length, although there was a suggestion that there could be an hour of skill practice at the end for folks who wanted to stay and had the energy.  Robert pointed out that folks have always been free to come and go as they needed to, although this requires us to adhere to a </a:t>
            </a:r>
          </a:p>
          <a:p>
            <a:r>
              <a:rPr lang="en-US" sz="2400" dirty="0"/>
              <a:t>Earlier on Sunday afternoon might be preferred but runs into the limits of Robert’s availability</a:t>
            </a:r>
          </a:p>
        </p:txBody>
      </p:sp>
    </p:spTree>
    <p:extLst>
      <p:ext uri="{BB962C8B-B14F-4D97-AF65-F5344CB8AC3E}">
        <p14:creationId xmlns:p14="http://schemas.microsoft.com/office/powerpoint/2010/main" val="3059229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071-6C9E-4849-8419-2FFF548A2DA3}"/>
              </a:ext>
            </a:extLst>
          </p:cNvPr>
          <p:cNvSpPr>
            <a:spLocks noGrp="1"/>
          </p:cNvSpPr>
          <p:nvPr>
            <p:ph type="title"/>
          </p:nvPr>
        </p:nvSpPr>
        <p:spPr/>
        <p:txBody>
          <a:bodyPr/>
          <a:lstStyle/>
          <a:p>
            <a:r>
              <a:rPr lang="en-US" b="1" dirty="0"/>
              <a:t>Suggestions from Previous Meetings: July 2023</a:t>
            </a:r>
          </a:p>
        </p:txBody>
      </p:sp>
      <p:sp>
        <p:nvSpPr>
          <p:cNvPr id="3" name="Content Placeholder 2">
            <a:extLst>
              <a:ext uri="{FF2B5EF4-FFF2-40B4-BE49-F238E27FC236}">
                <a16:creationId xmlns:a16="http://schemas.microsoft.com/office/drawing/2014/main" id="{E6DE39C5-7EBC-4B42-BFF9-2D67FEF33760}"/>
              </a:ext>
            </a:extLst>
          </p:cNvPr>
          <p:cNvSpPr>
            <a:spLocks noGrp="1"/>
          </p:cNvSpPr>
          <p:nvPr>
            <p:ph idx="1"/>
          </p:nvPr>
        </p:nvSpPr>
        <p:spPr/>
        <p:txBody>
          <a:bodyPr>
            <a:normAutofit/>
          </a:bodyPr>
          <a:lstStyle/>
          <a:p>
            <a:r>
              <a:rPr lang="en-US" sz="2400" dirty="0"/>
              <a:t>Sunday evening is hard for folks, especially for 4 hours.  Would it be possible to switch to Saturday evenings?  Would it be possible to cut the time to 3 hours?</a:t>
            </a:r>
          </a:p>
          <a:p>
            <a:r>
              <a:rPr lang="en-US" sz="2400" dirty="0"/>
              <a:t>Other than that the varied format seems to be working.</a:t>
            </a:r>
          </a:p>
          <a:p>
            <a:r>
              <a:rPr lang="en-US" sz="2400" dirty="0"/>
              <a:t>However, there was a suggestion we might want to experiment with swapping the order of the skill practice/peer supervision with the video.</a:t>
            </a:r>
            <a:endParaRPr lang="en-US" sz="2200" dirty="0"/>
          </a:p>
          <a:p>
            <a:endParaRPr lang="en-US" sz="2200" dirty="0"/>
          </a:p>
          <a:p>
            <a:endParaRPr lang="en-US" sz="2200" dirty="0"/>
          </a:p>
        </p:txBody>
      </p:sp>
    </p:spTree>
    <p:extLst>
      <p:ext uri="{BB962C8B-B14F-4D97-AF65-F5344CB8AC3E}">
        <p14:creationId xmlns:p14="http://schemas.microsoft.com/office/powerpoint/2010/main" val="3277695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071-6C9E-4849-8419-2FFF548A2DA3}"/>
              </a:ext>
            </a:extLst>
          </p:cNvPr>
          <p:cNvSpPr>
            <a:spLocks noGrp="1"/>
          </p:cNvSpPr>
          <p:nvPr>
            <p:ph type="title"/>
          </p:nvPr>
        </p:nvSpPr>
        <p:spPr/>
        <p:txBody>
          <a:bodyPr/>
          <a:lstStyle/>
          <a:p>
            <a:r>
              <a:rPr lang="en-US" b="1" dirty="0"/>
              <a:t>Suggestions from Previous Meetings: May 2023</a:t>
            </a:r>
          </a:p>
        </p:txBody>
      </p:sp>
      <p:sp>
        <p:nvSpPr>
          <p:cNvPr id="3" name="Content Placeholder 2">
            <a:extLst>
              <a:ext uri="{FF2B5EF4-FFF2-40B4-BE49-F238E27FC236}">
                <a16:creationId xmlns:a16="http://schemas.microsoft.com/office/drawing/2014/main" id="{E6DE39C5-7EBC-4B42-BFF9-2D67FEF33760}"/>
              </a:ext>
            </a:extLst>
          </p:cNvPr>
          <p:cNvSpPr>
            <a:spLocks noGrp="1"/>
          </p:cNvSpPr>
          <p:nvPr>
            <p:ph idx="1"/>
          </p:nvPr>
        </p:nvSpPr>
        <p:spPr/>
        <p:txBody>
          <a:bodyPr>
            <a:normAutofit fontScale="77500" lnSpcReduction="20000"/>
          </a:bodyPr>
          <a:lstStyle/>
          <a:p>
            <a:r>
              <a:rPr lang="en-US" sz="2200" dirty="0"/>
              <a:t>Numbers are a bit down from the old time slot on Sat afternoon.</a:t>
            </a:r>
          </a:p>
          <a:p>
            <a:r>
              <a:rPr lang="en-US" sz="2200" dirty="0"/>
              <a:t>Folks from East Asia &amp; Australia are unhappy with the new time for network meetings &amp; wonder once a year we could have them at a more suitable time for them.  Can’t you do meetings just for them, someone asked.</a:t>
            </a:r>
          </a:p>
          <a:p>
            <a:r>
              <a:rPr lang="en-US" sz="2200" dirty="0"/>
              <a:t>Some people find the length &amp; timing(4 </a:t>
            </a:r>
            <a:r>
              <a:rPr lang="en-US" sz="2200" dirty="0" err="1"/>
              <a:t>hrs</a:t>
            </a:r>
            <a:r>
              <a:rPr lang="en-US" sz="2200" dirty="0"/>
              <a:t> on a Sunday night) to be challenging. We discussed these issues &amp; general view appears to be that the current time-table &amp; length are OK or even good</a:t>
            </a:r>
          </a:p>
          <a:p>
            <a:r>
              <a:rPr lang="en-US" sz="2200" dirty="0"/>
              <a:t>The video with commentary was a big hit this time &amp; especially appreciated for its realistic portrayal of what first sessions in EFT look like</a:t>
            </a:r>
          </a:p>
          <a:p>
            <a:r>
              <a:rPr lang="en-US" sz="2200" dirty="0"/>
              <a:t>EFT supervisor competency framework presentations are appreciated.</a:t>
            </a:r>
          </a:p>
          <a:p>
            <a:r>
              <a:rPr lang="en-US" sz="2200" dirty="0"/>
              <a:t>Upshot: keep the same timetable for the July meeting.</a:t>
            </a:r>
          </a:p>
          <a:p>
            <a:endParaRPr lang="en-US" sz="2200" dirty="0"/>
          </a:p>
          <a:p>
            <a:endParaRPr lang="en-US" sz="2200" dirty="0"/>
          </a:p>
          <a:p>
            <a:endParaRPr lang="en-US" sz="2200" dirty="0"/>
          </a:p>
        </p:txBody>
      </p:sp>
    </p:spTree>
    <p:extLst>
      <p:ext uri="{BB962C8B-B14F-4D97-AF65-F5344CB8AC3E}">
        <p14:creationId xmlns:p14="http://schemas.microsoft.com/office/powerpoint/2010/main" val="30781012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071-6C9E-4849-8419-2FFF548A2DA3}"/>
              </a:ext>
            </a:extLst>
          </p:cNvPr>
          <p:cNvSpPr>
            <a:spLocks noGrp="1"/>
          </p:cNvSpPr>
          <p:nvPr>
            <p:ph type="title"/>
          </p:nvPr>
        </p:nvSpPr>
        <p:spPr>
          <a:xfrm>
            <a:off x="934820" y="948268"/>
            <a:ext cx="9606179" cy="706964"/>
          </a:xfrm>
        </p:spPr>
        <p:txBody>
          <a:bodyPr/>
          <a:lstStyle/>
          <a:p>
            <a:r>
              <a:rPr lang="en-US" b="1" dirty="0"/>
              <a:t>Suggestions from Previous Meetings: March 2023</a:t>
            </a:r>
          </a:p>
        </p:txBody>
      </p:sp>
      <p:sp>
        <p:nvSpPr>
          <p:cNvPr id="3" name="Content Placeholder 2">
            <a:extLst>
              <a:ext uri="{FF2B5EF4-FFF2-40B4-BE49-F238E27FC236}">
                <a16:creationId xmlns:a16="http://schemas.microsoft.com/office/drawing/2014/main" id="{E6DE39C5-7EBC-4B42-BFF9-2D67FEF33760}"/>
              </a:ext>
            </a:extLst>
          </p:cNvPr>
          <p:cNvSpPr>
            <a:spLocks noGrp="1"/>
          </p:cNvSpPr>
          <p:nvPr>
            <p:ph idx="1"/>
          </p:nvPr>
        </p:nvSpPr>
        <p:spPr>
          <a:xfrm>
            <a:off x="1154954" y="2603500"/>
            <a:ext cx="8825659" cy="3746500"/>
          </a:xfrm>
        </p:spPr>
        <p:txBody>
          <a:bodyPr>
            <a:normAutofit fontScale="92500" lnSpcReduction="10000"/>
          </a:bodyPr>
          <a:lstStyle/>
          <a:p>
            <a:r>
              <a:rPr lang="en-US" sz="2200" dirty="0"/>
              <a:t>Keep the revised structure combining check-in &amp; networking (and doing away with random check-in rooms); not only does this flow better but it also allows more flexibility for the video/demonstration and skill practice/supervision</a:t>
            </a:r>
          </a:p>
          <a:p>
            <a:r>
              <a:rPr lang="en-US" sz="2200" dirty="0"/>
              <a:t>Do more live demonstrations; Robert thinks maybe once a year?</a:t>
            </a:r>
          </a:p>
          <a:p>
            <a:r>
              <a:rPr lang="en-US" sz="2200" dirty="0"/>
              <a:t>OK to have “guests” without previous EFT training, if they are seriously interested in EFT &amp; have done some background reading, also take observer or client (or embodied client) roles in skill practice/ peer supervision</a:t>
            </a:r>
          </a:p>
          <a:p>
            <a:r>
              <a:rPr lang="en-US" sz="2200" dirty="0"/>
              <a:t>People appreciated not getting spammed by responses the meeting invitation on the list server</a:t>
            </a:r>
          </a:p>
          <a:p>
            <a:endParaRPr lang="en-US" sz="2200" dirty="0"/>
          </a:p>
          <a:p>
            <a:endParaRPr lang="en-US" sz="2200" dirty="0"/>
          </a:p>
          <a:p>
            <a:endParaRPr lang="en-US" sz="2200" dirty="0"/>
          </a:p>
        </p:txBody>
      </p:sp>
    </p:spTree>
    <p:extLst>
      <p:ext uri="{BB962C8B-B14F-4D97-AF65-F5344CB8AC3E}">
        <p14:creationId xmlns:p14="http://schemas.microsoft.com/office/powerpoint/2010/main" val="412628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071-6C9E-4849-8419-2FFF548A2DA3}"/>
              </a:ext>
            </a:extLst>
          </p:cNvPr>
          <p:cNvSpPr>
            <a:spLocks noGrp="1"/>
          </p:cNvSpPr>
          <p:nvPr>
            <p:ph type="title"/>
          </p:nvPr>
        </p:nvSpPr>
        <p:spPr/>
        <p:txBody>
          <a:bodyPr/>
          <a:lstStyle/>
          <a:p>
            <a:r>
              <a:rPr lang="en-US" b="1" dirty="0"/>
              <a:t>Suggestions from Previous Meetings: January 2023</a:t>
            </a:r>
          </a:p>
        </p:txBody>
      </p:sp>
      <p:sp>
        <p:nvSpPr>
          <p:cNvPr id="3" name="Content Placeholder 2">
            <a:extLst>
              <a:ext uri="{FF2B5EF4-FFF2-40B4-BE49-F238E27FC236}">
                <a16:creationId xmlns:a16="http://schemas.microsoft.com/office/drawing/2014/main" id="{E6DE39C5-7EBC-4B42-BFF9-2D67FEF33760}"/>
              </a:ext>
            </a:extLst>
          </p:cNvPr>
          <p:cNvSpPr>
            <a:spLocks noGrp="1"/>
          </p:cNvSpPr>
          <p:nvPr>
            <p:ph idx="1"/>
          </p:nvPr>
        </p:nvSpPr>
        <p:spPr/>
        <p:txBody>
          <a:bodyPr>
            <a:normAutofit fontScale="92500" lnSpcReduction="20000"/>
          </a:bodyPr>
          <a:lstStyle/>
          <a:p>
            <a:r>
              <a:rPr lang="en-US" sz="2200" dirty="0"/>
              <a:t>Need to check on listing of names in break-out rooms to make sure they are visible to participants in main room so people can see who is in which room =&gt; Robert agreed to check on this</a:t>
            </a:r>
          </a:p>
          <a:p>
            <a:r>
              <a:rPr lang="en-US" sz="2200" dirty="0"/>
              <a:t>Combine Check-in with Networking/Social time segments &amp; run after the video; show video immediately after the Report segment</a:t>
            </a:r>
          </a:p>
          <a:p>
            <a:r>
              <a:rPr lang="en-US" sz="2200" dirty="0"/>
              <a:t>Make sure there at least an hour for Supervision/Skill Practice/ Embody a Client segment</a:t>
            </a:r>
          </a:p>
          <a:p>
            <a:r>
              <a:rPr lang="en-US" sz="2200" dirty="0"/>
              <a:t>Streamline invitation process: Stop asking folks to reply to the announcement email if they want to come; send two emails: (1) Announcement email 1 week before, telling folks not to reply; (2) send out immediate invitation shortly before meeting</a:t>
            </a:r>
          </a:p>
          <a:p>
            <a:endParaRPr lang="en-US" sz="2200" dirty="0"/>
          </a:p>
          <a:p>
            <a:endParaRPr lang="en-US" sz="2200" dirty="0"/>
          </a:p>
        </p:txBody>
      </p:sp>
    </p:spTree>
    <p:extLst>
      <p:ext uri="{BB962C8B-B14F-4D97-AF65-F5344CB8AC3E}">
        <p14:creationId xmlns:p14="http://schemas.microsoft.com/office/powerpoint/2010/main" val="8534017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1071-6C9E-4849-8419-2FFF548A2DA3}"/>
              </a:ext>
            </a:extLst>
          </p:cNvPr>
          <p:cNvSpPr>
            <a:spLocks noGrp="1"/>
          </p:cNvSpPr>
          <p:nvPr>
            <p:ph type="title"/>
          </p:nvPr>
        </p:nvSpPr>
        <p:spPr/>
        <p:txBody>
          <a:bodyPr/>
          <a:lstStyle/>
          <a:p>
            <a:r>
              <a:rPr lang="en-US" b="1" dirty="0"/>
              <a:t>Suggestions from Previous Meetings: November  2022</a:t>
            </a:r>
          </a:p>
        </p:txBody>
      </p:sp>
      <p:sp>
        <p:nvSpPr>
          <p:cNvPr id="3" name="Content Placeholder 2">
            <a:extLst>
              <a:ext uri="{FF2B5EF4-FFF2-40B4-BE49-F238E27FC236}">
                <a16:creationId xmlns:a16="http://schemas.microsoft.com/office/drawing/2014/main" id="{E6DE39C5-7EBC-4B42-BFF9-2D67FEF33760}"/>
              </a:ext>
            </a:extLst>
          </p:cNvPr>
          <p:cNvSpPr>
            <a:spLocks noGrp="1"/>
          </p:cNvSpPr>
          <p:nvPr>
            <p:ph idx="1"/>
          </p:nvPr>
        </p:nvSpPr>
        <p:spPr/>
        <p:txBody>
          <a:bodyPr>
            <a:normAutofit fontScale="92500" lnSpcReduction="20000"/>
          </a:bodyPr>
          <a:lstStyle/>
          <a:p>
            <a:r>
              <a:rPr lang="en-US" sz="2200" dirty="0"/>
              <a:t>Format:</a:t>
            </a:r>
          </a:p>
          <a:p>
            <a:pPr lvl="1"/>
            <a:r>
              <a:rPr lang="en-US" sz="2000" dirty="0"/>
              <a:t>Folks are OK with an evening format (9.00-13.00 CA/17.00-21.00 UK), either Saturday or Sunday</a:t>
            </a:r>
          </a:p>
          <a:p>
            <a:pPr lvl="1"/>
            <a:r>
              <a:rPr lang="en-US" sz="2000" dirty="0"/>
              <a:t>Might do a shorter format, or people can just drop in &amp; out</a:t>
            </a:r>
          </a:p>
          <a:p>
            <a:pPr lvl="1"/>
            <a:r>
              <a:rPr lang="en-US" sz="2000" dirty="0"/>
              <a:t>Maybe not try to do everything in one session, but alternate</a:t>
            </a:r>
          </a:p>
          <a:p>
            <a:r>
              <a:rPr lang="en-US" sz="2200" dirty="0"/>
              <a:t>Content:</a:t>
            </a:r>
          </a:p>
          <a:p>
            <a:pPr lvl="1"/>
            <a:r>
              <a:rPr lang="en-US" sz="2000" dirty="0"/>
              <a:t>People like the videos, but also the collegiality</a:t>
            </a:r>
          </a:p>
          <a:p>
            <a:pPr lvl="1"/>
            <a:r>
              <a:rPr lang="en-US" sz="2000" dirty="0"/>
              <a:t>There is some interest in more in-depth presentations of specific EFT processes</a:t>
            </a:r>
          </a:p>
          <a:p>
            <a:r>
              <a:rPr lang="en-US" sz="2000" dirty="0"/>
              <a:t>Question: Where to find CPD on EFT? Beyond Levels 1 &amp; 2</a:t>
            </a:r>
          </a:p>
          <a:p>
            <a:endParaRPr lang="en-US" sz="2200" dirty="0"/>
          </a:p>
        </p:txBody>
      </p:sp>
    </p:spTree>
    <p:extLst>
      <p:ext uri="{BB962C8B-B14F-4D97-AF65-F5344CB8AC3E}">
        <p14:creationId xmlns:p14="http://schemas.microsoft.com/office/powerpoint/2010/main" val="4032439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33ADA-8DE4-004E-8702-4728289B62C6}"/>
              </a:ext>
            </a:extLst>
          </p:cNvPr>
          <p:cNvSpPr>
            <a:spLocks noGrp="1"/>
          </p:cNvSpPr>
          <p:nvPr>
            <p:ph type="title"/>
          </p:nvPr>
        </p:nvSpPr>
        <p:spPr/>
        <p:txBody>
          <a:bodyPr/>
          <a:lstStyle/>
          <a:p>
            <a:r>
              <a:rPr lang="en-US" b="1" dirty="0"/>
              <a:t>This Meeting: Using Zoom</a:t>
            </a:r>
          </a:p>
        </p:txBody>
      </p:sp>
      <p:sp>
        <p:nvSpPr>
          <p:cNvPr id="3" name="Content Placeholder 2">
            <a:extLst>
              <a:ext uri="{FF2B5EF4-FFF2-40B4-BE49-F238E27FC236}">
                <a16:creationId xmlns:a16="http://schemas.microsoft.com/office/drawing/2014/main" id="{6AE89CCE-63D1-6D49-87A0-0F2AD3F147C8}"/>
              </a:ext>
            </a:extLst>
          </p:cNvPr>
          <p:cNvSpPr>
            <a:spLocks noGrp="1"/>
          </p:cNvSpPr>
          <p:nvPr>
            <p:ph idx="1"/>
          </p:nvPr>
        </p:nvSpPr>
        <p:spPr>
          <a:xfrm>
            <a:off x="1154954" y="2185157"/>
            <a:ext cx="8825659" cy="4470823"/>
          </a:xfrm>
        </p:spPr>
        <p:txBody>
          <a:bodyPr>
            <a:normAutofit/>
          </a:bodyPr>
          <a:lstStyle/>
          <a:p>
            <a:pPr>
              <a:lnSpc>
                <a:spcPct val="120000"/>
              </a:lnSpc>
              <a:spcBef>
                <a:spcPts val="0"/>
              </a:spcBef>
            </a:pPr>
            <a:r>
              <a:rPr lang="en-US" sz="2400" dirty="0"/>
              <a:t>We have a large number of people</a:t>
            </a:r>
          </a:p>
          <a:p>
            <a:pPr lvl="1">
              <a:lnSpc>
                <a:spcPct val="120000"/>
              </a:lnSpc>
              <a:spcBef>
                <a:spcPts val="0"/>
              </a:spcBef>
            </a:pPr>
            <a:r>
              <a:rPr lang="en-US" sz="2200" dirty="0"/>
              <a:t>We use Zoom Breakout Rooms in various ways over the course of the meeting, for both networking/video discussion and skill practice/peer supervision</a:t>
            </a:r>
          </a:p>
          <a:p>
            <a:pPr>
              <a:lnSpc>
                <a:spcPct val="120000"/>
              </a:lnSpc>
              <a:spcBef>
                <a:spcPts val="0"/>
              </a:spcBef>
            </a:pPr>
            <a:r>
              <a:rPr lang="en-US" sz="2400" dirty="0"/>
              <a:t>Please feel free to use the Chat function throughout, including during videos or live demonstrations </a:t>
            </a:r>
          </a:p>
          <a:p>
            <a:pPr>
              <a:lnSpc>
                <a:spcPct val="120000"/>
              </a:lnSpc>
              <a:spcBef>
                <a:spcPts val="0"/>
              </a:spcBef>
            </a:pPr>
            <a:r>
              <a:rPr lang="en-US" sz="2400" dirty="0"/>
              <a:t>At the end of each of these meetings we take some time to process how the meeting how gone and what we could do better; however, your feedback and suggestions are as always invited</a:t>
            </a:r>
          </a:p>
        </p:txBody>
      </p:sp>
    </p:spTree>
    <p:extLst>
      <p:ext uri="{BB962C8B-B14F-4D97-AF65-F5344CB8AC3E}">
        <p14:creationId xmlns:p14="http://schemas.microsoft.com/office/powerpoint/2010/main" val="1816704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33ADA-8DE4-004E-8702-4728289B62C6}"/>
              </a:ext>
            </a:extLst>
          </p:cNvPr>
          <p:cNvSpPr>
            <a:spLocks noGrp="1"/>
          </p:cNvSpPr>
          <p:nvPr>
            <p:ph type="title"/>
          </p:nvPr>
        </p:nvSpPr>
        <p:spPr/>
        <p:txBody>
          <a:bodyPr/>
          <a:lstStyle/>
          <a:p>
            <a:r>
              <a:rPr lang="en-US" b="1" dirty="0"/>
              <a:t>This Meeting: Detailed Timetable</a:t>
            </a:r>
          </a:p>
        </p:txBody>
      </p:sp>
      <p:sp>
        <p:nvSpPr>
          <p:cNvPr id="3" name="Content Placeholder 2">
            <a:extLst>
              <a:ext uri="{FF2B5EF4-FFF2-40B4-BE49-F238E27FC236}">
                <a16:creationId xmlns:a16="http://schemas.microsoft.com/office/drawing/2014/main" id="{6AE89CCE-63D1-6D49-87A0-0F2AD3F147C8}"/>
              </a:ext>
            </a:extLst>
          </p:cNvPr>
          <p:cNvSpPr>
            <a:spLocks noGrp="1"/>
          </p:cNvSpPr>
          <p:nvPr>
            <p:ph idx="1"/>
          </p:nvPr>
        </p:nvSpPr>
        <p:spPr>
          <a:xfrm>
            <a:off x="234516" y="2130014"/>
            <a:ext cx="11168589" cy="4991548"/>
          </a:xfrm>
        </p:spPr>
        <p:txBody>
          <a:bodyPr>
            <a:normAutofit lnSpcReduction="10000"/>
          </a:bodyPr>
          <a:lstStyle/>
          <a:p>
            <a:r>
              <a:rPr lang="en-GB" sz="2400" dirty="0">
                <a:effectLst/>
                <a:latin typeface="Times New Roman" panose="02020603050405020304" pitchFamily="18" charset="0"/>
                <a:ea typeface="Times New Roman" panose="02020603050405020304" pitchFamily="18" charset="0"/>
              </a:rPr>
              <a:t>17.00: </a:t>
            </a:r>
            <a:r>
              <a:rPr lang="en-GB" sz="2400" b="1" i="1" dirty="0">
                <a:latin typeface="Times New Roman" panose="02020603050405020304" pitchFamily="18" charset="0"/>
                <a:ea typeface="Times New Roman" panose="02020603050405020304" pitchFamily="18" charset="0"/>
              </a:rPr>
              <a:t>Segment 1a: </a:t>
            </a:r>
            <a:r>
              <a:rPr lang="en-GB" sz="2400" b="1" i="1" dirty="0">
                <a:effectLst/>
                <a:latin typeface="Times New Roman" panose="02020603050405020304" pitchFamily="18" charset="0"/>
                <a:ea typeface="Times New Roman" panose="02020603050405020304" pitchFamily="18" charset="0"/>
              </a:rPr>
              <a:t>Institute Report</a:t>
            </a:r>
            <a:r>
              <a:rPr lang="en-GB" sz="2400" dirty="0">
                <a:effectLst/>
                <a:latin typeface="Times New Roman" panose="02020603050405020304" pitchFamily="18" charset="0"/>
                <a:ea typeface="Times New Roman" panose="02020603050405020304" pitchFamily="18" charset="0"/>
              </a:rPr>
              <a:t>: Welcome; Scottish EFT Institute </a:t>
            </a:r>
            <a:r>
              <a:rPr lang="en-GB" sz="2400" dirty="0">
                <a:latin typeface="Times New Roman" panose="02020603050405020304" pitchFamily="18" charset="0"/>
                <a:ea typeface="Times New Roman" panose="02020603050405020304" pitchFamily="18" charset="0"/>
              </a:rPr>
              <a:t>update (30 min)</a:t>
            </a:r>
          </a:p>
          <a:p>
            <a:r>
              <a:rPr lang="en-GB" sz="2400" dirty="0">
                <a:latin typeface="Times New Roman" panose="02020603050405020304" pitchFamily="18" charset="0"/>
                <a:ea typeface="Times New Roman" panose="02020603050405020304" pitchFamily="18" charset="0"/>
              </a:rPr>
              <a:t>17.30: </a:t>
            </a:r>
            <a:r>
              <a:rPr lang="en-GB" sz="2400" b="1" i="1" dirty="0">
                <a:latin typeface="Times New Roman" panose="02020603050405020304" pitchFamily="18" charset="0"/>
                <a:ea typeface="Times New Roman" panose="02020603050405020304" pitchFamily="18" charset="0"/>
              </a:rPr>
              <a:t>Segment 1b: Brief Presentation</a:t>
            </a:r>
            <a:r>
              <a:rPr lang="en-GB" sz="2400" dirty="0">
                <a:effectLst/>
                <a:latin typeface="Times New Roman" panose="02020603050405020304" pitchFamily="18" charset="0"/>
                <a:ea typeface="Times New Roman" panose="02020603050405020304" pitchFamily="18" charset="0"/>
              </a:rPr>
              <a:t>: </a:t>
            </a:r>
            <a:r>
              <a:rPr lang="en-GB" sz="2400" i="1" dirty="0">
                <a:effectLst/>
                <a:latin typeface="Times New Roman" panose="02020603050405020304" pitchFamily="18" charset="0"/>
                <a:ea typeface="Times New Roman" panose="02020603050405020304" pitchFamily="18" charset="0"/>
              </a:rPr>
              <a:t>Learning EFT </a:t>
            </a:r>
            <a:r>
              <a:rPr lang="en-GB" sz="2400" dirty="0">
                <a:effectLst/>
                <a:latin typeface="Times New Roman" panose="02020603050405020304" pitchFamily="18" charset="0"/>
                <a:ea typeface="Times New Roman" panose="02020603050405020304" pitchFamily="18" charset="0"/>
              </a:rPr>
              <a:t>2nd ed. Progress report 4, </a:t>
            </a:r>
            <a:r>
              <a:rPr lang="en-GB" sz="2400" b="1" i="1" dirty="0">
                <a:effectLst/>
                <a:latin typeface="Times New Roman" panose="02020603050405020304" pitchFamily="18" charset="0"/>
                <a:ea typeface="Times New Roman" panose="02020603050405020304" pitchFamily="18" charset="0"/>
              </a:rPr>
              <a:t>Revised Case Formulation Models </a:t>
            </a:r>
            <a:r>
              <a:rPr lang="en-GB" sz="2400" dirty="0">
                <a:effectLst/>
                <a:latin typeface="Times New Roman" panose="02020603050405020304" pitchFamily="18" charset="0"/>
                <a:ea typeface="Times New Roman" panose="02020603050405020304" pitchFamily="18" charset="0"/>
              </a:rPr>
              <a:t>(10 min)</a:t>
            </a:r>
          </a:p>
          <a:p>
            <a:r>
              <a:rPr lang="en-GB" sz="2400" dirty="0">
                <a:effectLst/>
                <a:latin typeface="Times New Roman" panose="02020603050405020304" pitchFamily="18" charset="0"/>
                <a:ea typeface="Times New Roman" panose="02020603050405020304" pitchFamily="18" charset="0"/>
              </a:rPr>
              <a:t>17.45: </a:t>
            </a:r>
            <a:r>
              <a:rPr lang="en-GB" sz="2400" b="1" i="1" dirty="0">
                <a:latin typeface="Times New Roman" panose="02020603050405020304" pitchFamily="18" charset="0"/>
                <a:ea typeface="Times New Roman" panose="02020603050405020304" pitchFamily="18" charset="0"/>
              </a:rPr>
              <a:t>Segment 2: Live Demonstration</a:t>
            </a:r>
            <a:r>
              <a:rPr lang="en-GB" sz="2400" b="1" i="1" dirty="0">
                <a:effectLst/>
                <a:latin typeface="Times New Roman" panose="02020603050405020304" pitchFamily="18" charset="0"/>
                <a:ea typeface="Times New Roman" panose="02020603050405020304" pitchFamily="18" charset="0"/>
              </a:rPr>
              <a:t>: Robert Elliott </a:t>
            </a:r>
            <a:r>
              <a:rPr lang="en-GB" sz="2400" dirty="0">
                <a:effectLst/>
                <a:latin typeface="Times New Roman" panose="02020603050405020304" pitchFamily="18" charset="0"/>
                <a:ea typeface="Times New Roman" panose="02020603050405020304" pitchFamily="18" charset="0"/>
              </a:rPr>
              <a:t>(60 min)</a:t>
            </a:r>
          </a:p>
          <a:p>
            <a:r>
              <a:rPr lang="en-GB" sz="2400" dirty="0">
                <a:effectLst/>
                <a:latin typeface="Times New Roman" panose="02020603050405020304" pitchFamily="18" charset="0"/>
                <a:ea typeface="Times New Roman" panose="02020603050405020304" pitchFamily="18" charset="0"/>
              </a:rPr>
              <a:t>18.45: </a:t>
            </a:r>
            <a:r>
              <a:rPr lang="en-GB" sz="2400" b="1" i="1" dirty="0">
                <a:effectLst/>
                <a:latin typeface="Times New Roman" panose="02020603050405020304" pitchFamily="18" charset="0"/>
                <a:ea typeface="Times New Roman" panose="02020603050405020304" pitchFamily="18" charset="0"/>
              </a:rPr>
              <a:t>Segment 3: D</a:t>
            </a:r>
            <a:r>
              <a:rPr lang="en-GB" sz="2400" b="1" i="1" dirty="0">
                <a:latin typeface="Times New Roman" panose="02020603050405020304" pitchFamily="18" charset="0"/>
                <a:ea typeface="Times New Roman" panose="02020603050405020304" pitchFamily="18" charset="0"/>
              </a:rPr>
              <a:t>iscussion: Live demonstration discussion/Check-in/Networking</a:t>
            </a:r>
            <a:r>
              <a:rPr lang="en-GB" sz="2400" dirty="0">
                <a:effectLst/>
                <a:latin typeface="Times New Roman" panose="02020603050405020304" pitchFamily="18" charset="0"/>
                <a:ea typeface="Times New Roman" panose="02020603050405020304" pitchFamily="18" charset="0"/>
              </a:rPr>
              <a:t>: Have a cup of tea/coffee and a snack while you talk with others in the community; we will make break-out rooms available smaller conversations and for discussing the video.  (about 30 min)</a:t>
            </a:r>
          </a:p>
          <a:p>
            <a:r>
              <a:rPr lang="en-GB" sz="2400" dirty="0">
                <a:effectLst/>
                <a:latin typeface="Times New Roman" panose="02020603050405020304" pitchFamily="18" charset="0"/>
                <a:ea typeface="Times New Roman" panose="02020603050405020304" pitchFamily="18" charset="0"/>
              </a:rPr>
              <a:t>19.15: </a:t>
            </a:r>
            <a:r>
              <a:rPr lang="en-GB" sz="2400" b="1" i="1" dirty="0">
                <a:latin typeface="Times New Roman" panose="02020603050405020304" pitchFamily="18" charset="0"/>
                <a:ea typeface="Times New Roman" panose="02020603050405020304" pitchFamily="18" charset="0"/>
              </a:rPr>
              <a:t>Segment 4: P</a:t>
            </a:r>
            <a:r>
              <a:rPr lang="en-GB" sz="2400" b="1" i="1" dirty="0">
                <a:effectLst/>
                <a:latin typeface="Times New Roman" panose="02020603050405020304" pitchFamily="18" charset="0"/>
                <a:ea typeface="Times New Roman" panose="02020603050405020304" pitchFamily="18" charset="0"/>
              </a:rPr>
              <a:t>ractice Segment</a:t>
            </a:r>
            <a:r>
              <a:rPr lang="en-GB" sz="2400" dirty="0">
                <a:effectLst/>
                <a:latin typeface="Times New Roman" panose="02020603050405020304" pitchFamily="18" charset="0"/>
                <a:ea typeface="Times New Roman" panose="02020603050405020304" pitchFamily="18" charset="0"/>
              </a:rPr>
              <a:t>: Skill practice/embody a client/peer supervision (</a:t>
            </a:r>
            <a:r>
              <a:rPr lang="en-GB" sz="2400" dirty="0">
                <a:latin typeface="Times New Roman" panose="02020603050405020304" pitchFamily="18" charset="0"/>
                <a:ea typeface="Times New Roman" panose="02020603050405020304" pitchFamily="18" charset="0"/>
              </a:rPr>
              <a:t>60</a:t>
            </a:r>
            <a:r>
              <a:rPr lang="en-GB" sz="2400" dirty="0">
                <a:effectLst/>
                <a:latin typeface="Times New Roman" panose="02020603050405020304" pitchFamily="18" charset="0"/>
                <a:ea typeface="Times New Roman" panose="02020603050405020304" pitchFamily="18" charset="0"/>
              </a:rPr>
              <a:t> min)</a:t>
            </a:r>
          </a:p>
          <a:p>
            <a:r>
              <a:rPr lang="en-GB" sz="2400" dirty="0">
                <a:latin typeface="Times New Roman" panose="02020603050405020304" pitchFamily="18" charset="0"/>
                <a:ea typeface="Times New Roman" panose="02020603050405020304" pitchFamily="18" charset="0"/>
              </a:rPr>
              <a:t>20</a:t>
            </a:r>
            <a:r>
              <a:rPr lang="en-GB" sz="2400" dirty="0">
                <a:effectLst/>
                <a:latin typeface="Times New Roman" panose="02020603050405020304" pitchFamily="18" charset="0"/>
                <a:ea typeface="Times New Roman" panose="02020603050405020304" pitchFamily="18" charset="0"/>
              </a:rPr>
              <a:t>.15: </a:t>
            </a:r>
            <a:r>
              <a:rPr lang="en-GB" sz="2400" b="1" i="1" dirty="0">
                <a:effectLst/>
                <a:latin typeface="Times New Roman" panose="02020603050405020304" pitchFamily="18" charset="0"/>
                <a:ea typeface="Times New Roman" panose="02020603050405020304" pitchFamily="18" charset="0"/>
              </a:rPr>
              <a:t>Segment 5: </a:t>
            </a:r>
            <a:r>
              <a:rPr lang="en-GB" sz="2400" b="1" i="1" dirty="0">
                <a:latin typeface="Times New Roman" panose="02020603050405020304" pitchFamily="18" charset="0"/>
                <a:ea typeface="Times New Roman" panose="02020603050405020304" pitchFamily="18" charset="0"/>
              </a:rPr>
              <a:t>Processing/Feedback/Q&amp;A</a:t>
            </a:r>
            <a:r>
              <a:rPr lang="en-GB" sz="2400" dirty="0">
                <a:latin typeface="Times New Roman" panose="02020603050405020304" pitchFamily="18" charset="0"/>
                <a:ea typeface="Times New Roman" panose="02020603050405020304" pitchFamily="18" charset="0"/>
              </a:rPr>
              <a:t>: </a:t>
            </a:r>
            <a:r>
              <a:rPr lang="en-GB" sz="2400" dirty="0">
                <a:effectLst/>
                <a:latin typeface="Times New Roman" panose="02020603050405020304" pitchFamily="18" charset="0"/>
                <a:ea typeface="Times New Roman" panose="02020603050405020304" pitchFamily="18" charset="0"/>
              </a:rPr>
              <a:t>(up to 45 min)</a:t>
            </a:r>
          </a:p>
          <a:p>
            <a:r>
              <a:rPr lang="en-GB" sz="2400" dirty="0">
                <a:latin typeface="Times New Roman" panose="02020603050405020304" pitchFamily="18" charset="0"/>
                <a:ea typeface="Times New Roman" panose="02020603050405020304" pitchFamily="18" charset="0"/>
              </a:rPr>
              <a:t>20:30 - 21</a:t>
            </a:r>
            <a:r>
              <a:rPr lang="en-GB" sz="2400" dirty="0">
                <a:effectLst/>
                <a:latin typeface="Times New Roman" panose="02020603050405020304" pitchFamily="18" charset="0"/>
                <a:ea typeface="Times New Roman" panose="02020603050405020304" pitchFamily="18" charset="0"/>
              </a:rPr>
              <a:t>.00</a:t>
            </a:r>
            <a:r>
              <a:rPr lang="en-GB" sz="2400" dirty="0">
                <a:latin typeface="Times New Roman" panose="02020603050405020304" pitchFamily="18" charset="0"/>
                <a:ea typeface="Times New Roman" panose="02020603050405020304" pitchFamily="18" charset="0"/>
              </a:rPr>
              <a:t>: End</a:t>
            </a: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5497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F6F2-B2ED-A049-8DB9-8FE16E3376CB}"/>
              </a:ext>
            </a:extLst>
          </p:cNvPr>
          <p:cNvSpPr>
            <a:spLocks noGrp="1"/>
          </p:cNvSpPr>
          <p:nvPr>
            <p:ph type="ctrTitle"/>
          </p:nvPr>
        </p:nvSpPr>
        <p:spPr>
          <a:xfrm>
            <a:off x="1154955" y="2099733"/>
            <a:ext cx="7647669" cy="2677648"/>
          </a:xfrm>
        </p:spPr>
        <p:txBody>
          <a:bodyPr/>
          <a:lstStyle/>
          <a:p>
            <a:r>
              <a:rPr lang="en-US" b="1" dirty="0"/>
              <a:t>Segment 1: </a:t>
            </a:r>
            <a:br>
              <a:rPr lang="en-US" b="1" dirty="0"/>
            </a:br>
            <a:r>
              <a:rPr lang="en-US" b="1" dirty="0"/>
              <a:t>Scottish EFT Institute Update &amp; Brief Presentation</a:t>
            </a:r>
          </a:p>
        </p:txBody>
      </p:sp>
    </p:spTree>
    <p:extLst>
      <p:ext uri="{BB962C8B-B14F-4D97-AF65-F5344CB8AC3E}">
        <p14:creationId xmlns:p14="http://schemas.microsoft.com/office/powerpoint/2010/main" val="680425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42931-2416-D543-9D18-A6C56B80CAB3}"/>
              </a:ext>
            </a:extLst>
          </p:cNvPr>
          <p:cNvSpPr>
            <a:spLocks noGrp="1"/>
          </p:cNvSpPr>
          <p:nvPr>
            <p:ph type="title"/>
          </p:nvPr>
        </p:nvSpPr>
        <p:spPr/>
        <p:txBody>
          <a:bodyPr/>
          <a:lstStyle/>
          <a:p>
            <a:r>
              <a:rPr lang="en-US" b="1" dirty="0"/>
              <a:t>SI-EFT Website Update</a:t>
            </a:r>
          </a:p>
        </p:txBody>
      </p:sp>
      <p:sp>
        <p:nvSpPr>
          <p:cNvPr id="3" name="Content Placeholder 2">
            <a:extLst>
              <a:ext uri="{FF2B5EF4-FFF2-40B4-BE49-F238E27FC236}">
                <a16:creationId xmlns:a16="http://schemas.microsoft.com/office/drawing/2014/main" id="{1E01AF23-10D8-184A-9533-E1FA1A4FA747}"/>
              </a:ext>
            </a:extLst>
          </p:cNvPr>
          <p:cNvSpPr>
            <a:spLocks noGrp="1"/>
          </p:cNvSpPr>
          <p:nvPr>
            <p:ph idx="1"/>
          </p:nvPr>
        </p:nvSpPr>
        <p:spPr>
          <a:xfrm>
            <a:off x="1154954" y="2603499"/>
            <a:ext cx="8825659" cy="3935523"/>
          </a:xfrm>
        </p:spPr>
        <p:txBody>
          <a:bodyPr>
            <a:normAutofit/>
          </a:bodyPr>
          <a:lstStyle/>
          <a:p>
            <a:r>
              <a:rPr lang="en-US" sz="2400" dirty="0">
                <a:hlinkClick r:id="rId3"/>
              </a:rPr>
              <a:t>http://www.eft-scotland.org/</a:t>
            </a:r>
            <a:endParaRPr lang="en-US" sz="2400" dirty="0"/>
          </a:p>
          <a:p>
            <a:r>
              <a:rPr lang="en-US" sz="2400" dirty="0"/>
              <a:t>Webmasters: Ligia &amp; Daniel </a:t>
            </a:r>
            <a:r>
              <a:rPr lang="en-GB" sz="2400" dirty="0" err="1"/>
              <a:t>Manastireanu</a:t>
            </a:r>
            <a:endParaRPr lang="en-GB" sz="2400" dirty="0"/>
          </a:p>
          <a:p>
            <a:r>
              <a:rPr lang="en-GB" sz="2400" dirty="0"/>
              <a:t>Useful material on </a:t>
            </a:r>
            <a:r>
              <a:rPr lang="en-GB" sz="2400" b="1" dirty="0"/>
              <a:t>Research, Resources</a:t>
            </a:r>
          </a:p>
          <a:p>
            <a:r>
              <a:rPr lang="en-GB" sz="2400" dirty="0"/>
              <a:t>If you want to be listed please check the </a:t>
            </a:r>
            <a:r>
              <a:rPr lang="en-GB" sz="2400" b="1" dirty="0"/>
              <a:t>Find a Therapist </a:t>
            </a:r>
            <a:r>
              <a:rPr lang="en-GB" sz="2400" dirty="0"/>
              <a:t>page and submit your information via the </a:t>
            </a:r>
            <a:r>
              <a:rPr lang="en-GB" sz="2400" b="1" dirty="0"/>
              <a:t>Contact Us </a:t>
            </a:r>
            <a:r>
              <a:rPr lang="en-GB" sz="2400" dirty="0"/>
              <a:t>page</a:t>
            </a:r>
          </a:p>
          <a:p>
            <a:r>
              <a:rPr lang="en-GB" sz="2400" dirty="0"/>
              <a:t>Payment portal for </a:t>
            </a:r>
            <a:r>
              <a:rPr lang="en-GB" sz="2400" b="1" dirty="0"/>
              <a:t>donations</a:t>
            </a:r>
            <a:r>
              <a:rPr lang="en-GB" sz="2400" dirty="0"/>
              <a:t> via PayPal</a:t>
            </a:r>
          </a:p>
          <a:p>
            <a:endParaRPr lang="en-US" sz="2400" dirty="0"/>
          </a:p>
        </p:txBody>
      </p:sp>
    </p:spTree>
    <p:extLst>
      <p:ext uri="{BB962C8B-B14F-4D97-AF65-F5344CB8AC3E}">
        <p14:creationId xmlns:p14="http://schemas.microsoft.com/office/powerpoint/2010/main" val="2751352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3058-ADB4-A54B-9B6F-EFC1F75A61D9}"/>
              </a:ext>
            </a:extLst>
          </p:cNvPr>
          <p:cNvSpPr>
            <a:spLocks noGrp="1"/>
          </p:cNvSpPr>
          <p:nvPr>
            <p:ph type="title"/>
          </p:nvPr>
        </p:nvSpPr>
        <p:spPr>
          <a:xfrm>
            <a:off x="1154954" y="973668"/>
            <a:ext cx="9602693" cy="706964"/>
          </a:xfrm>
        </p:spPr>
        <p:txBody>
          <a:bodyPr/>
          <a:lstStyle/>
          <a:p>
            <a:r>
              <a:rPr lang="en-US" b="1" dirty="0"/>
              <a:t>Upcoming Scottish EFT Trainings</a:t>
            </a:r>
          </a:p>
        </p:txBody>
      </p:sp>
      <p:sp>
        <p:nvSpPr>
          <p:cNvPr id="3" name="Content Placeholder 2">
            <a:extLst>
              <a:ext uri="{FF2B5EF4-FFF2-40B4-BE49-F238E27FC236}">
                <a16:creationId xmlns:a16="http://schemas.microsoft.com/office/drawing/2014/main" id="{C8601F05-91CE-ED43-8E8C-14C391507A42}"/>
              </a:ext>
            </a:extLst>
          </p:cNvPr>
          <p:cNvSpPr>
            <a:spLocks noGrp="1"/>
          </p:cNvSpPr>
          <p:nvPr>
            <p:ph idx="1"/>
          </p:nvPr>
        </p:nvSpPr>
        <p:spPr>
          <a:xfrm>
            <a:off x="1154954" y="2411476"/>
            <a:ext cx="10128742" cy="4446524"/>
          </a:xfrm>
        </p:spPr>
        <p:txBody>
          <a:bodyPr>
            <a:normAutofit lnSpcReduction="10000"/>
          </a:bodyPr>
          <a:lstStyle/>
          <a:p>
            <a:r>
              <a:rPr lang="en-US" sz="2800" b="1" dirty="0"/>
              <a:t>EFT Level 1 (4 day, in person): 9 - 12 Sept 2024</a:t>
            </a:r>
          </a:p>
          <a:p>
            <a:r>
              <a:rPr lang="en-US" sz="2800" b="1" dirty="0"/>
              <a:t>EFT level 2 </a:t>
            </a:r>
            <a:r>
              <a:rPr lang="en-US" sz="2800" dirty="0"/>
              <a:t>(3 part, 11 day model, Zoom, hosted by University of Strathclyde): Nov 2024 – May 2025</a:t>
            </a:r>
            <a:endParaRPr lang="en-US" sz="2600" dirty="0"/>
          </a:p>
          <a:p>
            <a:r>
              <a:rPr lang="en-US" sz="2800" b="1" dirty="0"/>
              <a:t>EFT Level 3: </a:t>
            </a:r>
            <a:r>
              <a:rPr lang="en-US" sz="2800" dirty="0"/>
              <a:t>Hosted by SI-EFT[Zoom]: Ligia &amp; Joan (with support from Robert)</a:t>
            </a:r>
          </a:p>
          <a:p>
            <a:pPr lvl="1"/>
            <a:r>
              <a:rPr lang="en-US" sz="2600" dirty="0"/>
              <a:t>8 X Monday evenings; group supervision</a:t>
            </a:r>
          </a:p>
          <a:p>
            <a:pPr lvl="1"/>
            <a:r>
              <a:rPr lang="en-US" sz="2600" dirty="0"/>
              <a:t>Two series currently running</a:t>
            </a:r>
          </a:p>
          <a:p>
            <a:pPr lvl="1"/>
            <a:r>
              <a:rPr lang="en-US" sz="2600" dirty="0"/>
              <a:t>Recruiting for new 2024/25 series to start Sept 2024</a:t>
            </a:r>
          </a:p>
          <a:p>
            <a:pPr lvl="1"/>
            <a:r>
              <a:rPr lang="en-US" sz="2600" dirty="0"/>
              <a:t>See SI-EFT website for more information</a:t>
            </a:r>
          </a:p>
          <a:p>
            <a:endParaRPr lang="en-US" sz="2800" dirty="0"/>
          </a:p>
          <a:p>
            <a:pPr marL="0" indent="0">
              <a:buNone/>
            </a:pPr>
            <a:endParaRPr lang="en-US" sz="2800" dirty="0"/>
          </a:p>
          <a:p>
            <a:pPr marL="0" indent="0">
              <a:buNone/>
            </a:pPr>
            <a:endParaRPr lang="en-US" sz="2600" dirty="0"/>
          </a:p>
          <a:p>
            <a:endParaRPr lang="en-US" sz="2800" dirty="0"/>
          </a:p>
        </p:txBody>
      </p:sp>
    </p:spTree>
    <p:extLst>
      <p:ext uri="{BB962C8B-B14F-4D97-AF65-F5344CB8AC3E}">
        <p14:creationId xmlns:p14="http://schemas.microsoft.com/office/powerpoint/2010/main" val="105407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30965-412A-DA2E-B40D-D7BCB21691C9}"/>
              </a:ext>
            </a:extLst>
          </p:cNvPr>
          <p:cNvSpPr>
            <a:spLocks noGrp="1"/>
          </p:cNvSpPr>
          <p:nvPr>
            <p:ph type="title"/>
          </p:nvPr>
        </p:nvSpPr>
        <p:spPr/>
        <p:txBody>
          <a:bodyPr/>
          <a:lstStyle/>
          <a:p>
            <a:r>
              <a:rPr lang="en-GB" b="1" dirty="0"/>
              <a:t>Planning Stage: EFT Supervisor Training</a:t>
            </a:r>
            <a:br>
              <a:rPr lang="en-GB" dirty="0"/>
            </a:br>
            <a:endParaRPr lang="en-GB" dirty="0"/>
          </a:p>
        </p:txBody>
      </p:sp>
      <p:sp>
        <p:nvSpPr>
          <p:cNvPr id="3" name="Content Placeholder 2">
            <a:extLst>
              <a:ext uri="{FF2B5EF4-FFF2-40B4-BE49-F238E27FC236}">
                <a16:creationId xmlns:a16="http://schemas.microsoft.com/office/drawing/2014/main" id="{A12D79A0-8E10-0834-6DA4-2B93CF36BA75}"/>
              </a:ext>
            </a:extLst>
          </p:cNvPr>
          <p:cNvSpPr>
            <a:spLocks noGrp="1"/>
          </p:cNvSpPr>
          <p:nvPr>
            <p:ph idx="1"/>
          </p:nvPr>
        </p:nvSpPr>
        <p:spPr>
          <a:xfrm>
            <a:off x="1154954" y="2603500"/>
            <a:ext cx="8825659" cy="4098514"/>
          </a:xfrm>
        </p:spPr>
        <p:txBody>
          <a:bodyPr>
            <a:normAutofit fontScale="92500" lnSpcReduction="20000"/>
          </a:bodyPr>
          <a:lstStyle/>
          <a:p>
            <a:r>
              <a:rPr lang="en-GB" sz="2400" dirty="0"/>
              <a:t>Co-sponsored as a collaboration between Scottish EFT Institute and Southern California Institute</a:t>
            </a:r>
          </a:p>
          <a:p>
            <a:r>
              <a:rPr lang="en-GB" sz="2400" dirty="0"/>
              <a:t>18+ hr formal EFT supervisor training will be required in future by ISEFT for EFT Supervisor Accreditation</a:t>
            </a:r>
          </a:p>
          <a:p>
            <a:r>
              <a:rPr lang="en-GB" sz="2400" dirty="0"/>
              <a:t>Working with ISEFT Board to establish a standard curriculum for EFT Supervisor training</a:t>
            </a:r>
          </a:p>
          <a:p>
            <a:r>
              <a:rPr lang="en-GB" sz="2400" dirty="0"/>
              <a:t>Start date: 4 November 2024</a:t>
            </a:r>
          </a:p>
          <a:p>
            <a:r>
              <a:rPr lang="en-GB" sz="2400" dirty="0"/>
              <a:t>Contact:</a:t>
            </a:r>
          </a:p>
          <a:p>
            <a:pPr lvl="1"/>
            <a:r>
              <a:rPr lang="en-GB" sz="2200" dirty="0"/>
              <a:t>SI-EFT (UK &amp; Europe): </a:t>
            </a:r>
            <a:r>
              <a:rPr lang="en-GB" sz="2200" dirty="0">
                <a:hlinkClick r:id="rId2"/>
              </a:rPr>
              <a:t>http://www.eft-scotland.org/?page_id=57</a:t>
            </a:r>
            <a:endParaRPr lang="en-GB" sz="2200" dirty="0"/>
          </a:p>
          <a:p>
            <a:pPr lvl="1"/>
            <a:r>
              <a:rPr lang="en-GB" sz="2200" dirty="0"/>
              <a:t>EFT </a:t>
            </a:r>
            <a:r>
              <a:rPr lang="en-GB" sz="2200" dirty="0" err="1"/>
              <a:t>SoCal</a:t>
            </a:r>
            <a:r>
              <a:rPr lang="en-GB" sz="2200" dirty="0"/>
              <a:t> (North America): </a:t>
            </a:r>
            <a:r>
              <a:rPr lang="en-GB" sz="2200" dirty="0">
                <a:hlinkClick r:id="rId3"/>
              </a:rPr>
              <a:t>https://www.eftsocal.com/contact</a:t>
            </a:r>
            <a:endParaRPr lang="en-GB" sz="2200" dirty="0"/>
          </a:p>
          <a:p>
            <a:pPr lvl="1"/>
            <a:r>
              <a:rPr lang="en-GB" sz="2200" dirty="0"/>
              <a:t>Rest of the world: Either</a:t>
            </a:r>
          </a:p>
          <a:p>
            <a:endParaRPr lang="en-GB" sz="2400" dirty="0"/>
          </a:p>
        </p:txBody>
      </p:sp>
    </p:spTree>
    <p:extLst>
      <p:ext uri="{BB962C8B-B14F-4D97-AF65-F5344CB8AC3E}">
        <p14:creationId xmlns:p14="http://schemas.microsoft.com/office/powerpoint/2010/main" val="18700116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{AA204AEB-1AA5-2B42-96CB-E6657C2A9589}tf10001076</Template>
  <TotalTime>113835</TotalTime>
  <Words>3353</Words>
  <Application>Microsoft Macintosh PowerPoint</Application>
  <PresentationFormat>Widescreen</PresentationFormat>
  <Paragraphs>243</Paragraphs>
  <Slides>38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Century Gothic</vt:lpstr>
      <vt:lpstr>Times New Roman</vt:lpstr>
      <vt:lpstr>Wingdings 3</vt:lpstr>
      <vt:lpstr>Ion Boardroom</vt:lpstr>
      <vt:lpstr>July 2024 Scottish EFT Network Meeting,  Sunday, 21 July 2024</vt:lpstr>
      <vt:lpstr>Welcome</vt:lpstr>
      <vt:lpstr>Who’s Here?</vt:lpstr>
      <vt:lpstr>This Meeting: Using Zoom</vt:lpstr>
      <vt:lpstr>This Meeting: Detailed Timetable</vt:lpstr>
      <vt:lpstr>Segment 1:  Scottish EFT Institute Update &amp; Brief Presentation</vt:lpstr>
      <vt:lpstr>SI-EFT Website Update</vt:lpstr>
      <vt:lpstr>Upcoming Scottish EFT Trainings</vt:lpstr>
      <vt:lpstr>Planning Stage: EFT Supervisor Training </vt:lpstr>
      <vt:lpstr>Other UK-based Local EFT Groups</vt:lpstr>
      <vt:lpstr>Other Local EFT Groups</vt:lpstr>
      <vt:lpstr>Other General EFT Resources</vt:lpstr>
      <vt:lpstr>Other General EFT Resources</vt:lpstr>
      <vt:lpstr>Upcoming Scottish EFT Network Meetings</vt:lpstr>
      <vt:lpstr>Robert Report: Recent EFT Publications/ Presentations/Work in Progress</vt:lpstr>
      <vt:lpstr>New Project: “Why Can’t I Get My Client to Emotionally Deepen?”: Exploring Stuckness in EFT</vt:lpstr>
      <vt:lpstr>Presentation: Learning EFT 2nd ed. Progress report 6: Case Formulation Update</vt:lpstr>
      <vt:lpstr>Changes to Five Dimensional/Aspect Model/Process Framework</vt:lpstr>
      <vt:lpstr>Changes to Goldman/Greenberg Model</vt:lpstr>
      <vt:lpstr>Coordination and Integration of Elliott and Goldman/ Greenberg Case Formulation Models</vt:lpstr>
      <vt:lpstr>Coordination and Integration of Elliott and Goldman/ Greenberg Case Formulation Models</vt:lpstr>
      <vt:lpstr>Addition of Marginalization Experiences: Client Process Framework &amp; Case Formulation Work</vt:lpstr>
      <vt:lpstr>Implications of Revisions to EFT Case Formulation Models</vt:lpstr>
      <vt:lpstr>EFT Case Formulation Update: Questions &amp; Comments?</vt:lpstr>
      <vt:lpstr>Segment 2: Live Demonstration</vt:lpstr>
      <vt:lpstr>Segment 3: Live Demonstration Discussion/ Check-in re: your EFT practice/General Networking</vt:lpstr>
      <vt:lpstr>Segment 4: Skill Practice/Peer Supervision/Embody a Client</vt:lpstr>
      <vt:lpstr>Segment 5: Processing/Feedback/Q&amp;A</vt:lpstr>
      <vt:lpstr>Suggestions for the SI-EFT Board</vt:lpstr>
      <vt:lpstr>Suggestions from previous meetings: May 2024</vt:lpstr>
      <vt:lpstr>Suggestions from Previous Meetings: Jan 2024</vt:lpstr>
      <vt:lpstr>Suggestions from Previous Meetings: Nov 2023</vt:lpstr>
      <vt:lpstr>Suggestions from Previous Meetings: Sept 2023</vt:lpstr>
      <vt:lpstr>Suggestions from Previous Meetings: July 2023</vt:lpstr>
      <vt:lpstr>Suggestions from Previous Meetings: May 2023</vt:lpstr>
      <vt:lpstr>Suggestions from Previous Meetings: March 2023</vt:lpstr>
      <vt:lpstr>Suggestions from Previous Meetings: January 2023</vt:lpstr>
      <vt:lpstr>Suggestions from Previous Meetings: November  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Elliott</dc:creator>
  <cp:lastModifiedBy>Robert Elliott</cp:lastModifiedBy>
  <cp:revision>383</cp:revision>
  <dcterms:created xsi:type="dcterms:W3CDTF">2016-09-03T10:38:56Z</dcterms:created>
  <dcterms:modified xsi:type="dcterms:W3CDTF">2024-07-29T00:10:09Z</dcterms:modified>
</cp:coreProperties>
</file>